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sldIdLst>
    <p:sldId id="256" r:id="rId2"/>
    <p:sldId id="338" r:id="rId3"/>
    <p:sldId id="344" r:id="rId4"/>
    <p:sldId id="330" r:id="rId5"/>
    <p:sldId id="324" r:id="rId6"/>
    <p:sldId id="319" r:id="rId7"/>
    <p:sldId id="355" r:id="rId8"/>
    <p:sldId id="328" r:id="rId9"/>
    <p:sldId id="353" r:id="rId10"/>
    <p:sldId id="332" r:id="rId11"/>
    <p:sldId id="336" r:id="rId12"/>
    <p:sldId id="339" r:id="rId13"/>
    <p:sldId id="316" r:id="rId14"/>
    <p:sldId id="312" r:id="rId15"/>
    <p:sldId id="273" r:id="rId16"/>
    <p:sldId id="348" r:id="rId17"/>
    <p:sldId id="356" r:id="rId18"/>
    <p:sldId id="354" r:id="rId19"/>
    <p:sldId id="335" r:id="rId20"/>
    <p:sldId id="349" r:id="rId21"/>
    <p:sldId id="351" r:id="rId22"/>
    <p:sldId id="352" r:id="rId23"/>
    <p:sldId id="322" r:id="rId24"/>
    <p:sldId id="327" r:id="rId25"/>
    <p:sldId id="350" r:id="rId26"/>
    <p:sldId id="345" r:id="rId27"/>
    <p:sldId id="342" r:id="rId28"/>
    <p:sldId id="346" r:id="rId29"/>
    <p:sldId id="331" r:id="rId30"/>
    <p:sldId id="347" r:id="rId31"/>
    <p:sldId id="329" r:id="rId32"/>
    <p:sldId id="320" r:id="rId33"/>
    <p:sldId id="285" r:id="rId34"/>
    <p:sldId id="337" r:id="rId35"/>
    <p:sldId id="310" r:id="rId36"/>
    <p:sldId id="315"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00C85A"/>
    <a:srgbClr val="3FBFFF"/>
    <a:srgbClr val="008FD6"/>
    <a:srgbClr val="33CCFF"/>
    <a:srgbClr val="666633"/>
    <a:srgbClr val="004B70"/>
    <a:srgbClr val="004364"/>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2474" autoAdjust="0"/>
  </p:normalViewPr>
  <p:slideViewPr>
    <p:cSldViewPr snapToGrid="0">
      <p:cViewPr varScale="1">
        <p:scale>
          <a:sx n="83" d="100"/>
          <a:sy n="83" d="100"/>
        </p:scale>
        <p:origin x="1500" y="60"/>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44A4D6E5-5922-483C-8C4A-4AB370FDE9DB}">
      <dgm:prSet phldrT="[Tekst]"/>
      <dgm:spPr>
        <a:solidFill>
          <a:schemeClr val="accent6">
            <a:lumMod val="75000"/>
          </a:schemeClr>
        </a:solidFill>
      </dgm:spPr>
      <dgm:t>
        <a:bodyPr/>
        <a:lstStyle/>
        <a:p>
          <a:r>
            <a:rPr lang="nl-NL" dirty="0"/>
            <a:t>Volumes/</a:t>
          </a:r>
          <a:r>
            <a:rPr lang="nl-NL" dirty="0" err="1"/>
            <a:t>mounts</a:t>
          </a:r>
          <a:endParaRPr lang="nl-NL" dirty="0"/>
        </a:p>
      </dgm:t>
    </dgm:pt>
    <dgm:pt modelId="{F89AD8CB-26E4-40AF-B11F-1C6A89D79BEB}" type="parTrans" cxnId="{A26D23FD-19F9-4037-9198-C52EDC9846ED}">
      <dgm:prSet/>
      <dgm:spPr/>
      <dgm:t>
        <a:bodyPr/>
        <a:lstStyle/>
        <a:p>
          <a:endParaRPr lang="nl-NL"/>
        </a:p>
      </dgm:t>
    </dgm:pt>
    <dgm:pt modelId="{28D9BE2D-7CF8-49C2-AB8C-16592B1EF8B3}" type="sibTrans" cxnId="{A26D23FD-19F9-4037-9198-C52EDC9846ED}">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4CC31F32-BAAF-4315-AFB6-D59B29072D28}" type="pres">
      <dgm:prSet presAssocID="{44A4D6E5-5922-483C-8C4A-4AB370FDE9DB}" presName="vertOne" presStyleCnt="0"/>
      <dgm:spPr/>
    </dgm:pt>
    <dgm:pt modelId="{24EE9070-7473-4CA0-A655-AF8B52847378}" type="pres">
      <dgm:prSet presAssocID="{44A4D6E5-5922-483C-8C4A-4AB370FDE9DB}" presName="txOne" presStyleLbl="node0" presStyleIdx="0" presStyleCnt="1">
        <dgm:presLayoutVars>
          <dgm:chPref val="3"/>
        </dgm:presLayoutVars>
      </dgm:prSet>
      <dgm:spPr/>
    </dgm:pt>
    <dgm:pt modelId="{4B70B9CF-C136-4D49-880C-A1F48EB6A446}" type="pres">
      <dgm:prSet presAssocID="{44A4D6E5-5922-483C-8C4A-4AB370FDE9DB}" presName="parTransOne" presStyleCnt="0"/>
      <dgm:spPr/>
    </dgm:pt>
    <dgm:pt modelId="{80955A26-0A52-4BF2-9679-BBD5E6A8834D}" type="pres">
      <dgm:prSet presAssocID="{44A4D6E5-5922-483C-8C4A-4AB370FDE9DB}" presName="horzOne" presStyleCnt="0"/>
      <dgm:spPr/>
    </dgm:pt>
    <dgm:pt modelId="{25D71732-865A-4077-AEF0-B25FD67FA80D}" type="pres">
      <dgm:prSet presAssocID="{3646511F-225E-4699-8A7C-DD4188B6E46E}" presName="vertTwo" presStyleCnt="0"/>
      <dgm:spPr/>
    </dgm:pt>
    <dgm:pt modelId="{AF5B4566-6C69-420F-8E17-84901F59A0C1}" type="pres">
      <dgm:prSet presAssocID="{3646511F-225E-4699-8A7C-DD4188B6E46E}" presName="txTwo" presStyleLbl="node2" presStyleIdx="0" presStyleCnt="1">
        <dgm:presLayoutVars>
          <dgm:chPref val="3"/>
        </dgm:presLayoutVars>
      </dgm:prSet>
      <dgm:spPr/>
    </dgm:pt>
    <dgm:pt modelId="{D9F11B6C-31FA-49E6-B131-32E663C75BE9}" type="pres">
      <dgm:prSet presAssocID="{3646511F-225E-4699-8A7C-DD4188B6E46E}" presName="parTransTwo" presStyleCnt="0"/>
      <dgm:spPr/>
    </dgm:pt>
    <dgm:pt modelId="{90558B78-3576-4991-B3B7-E9AF115C27DC}" type="pres">
      <dgm:prSet presAssocID="{3646511F-225E-4699-8A7C-DD4188B6E46E}" presName="horzTwo" presStyleCnt="0"/>
      <dgm:spPr/>
    </dgm:pt>
    <dgm:pt modelId="{B255B42F-45B1-4538-96E6-118EB769E088}" type="pres">
      <dgm:prSet presAssocID="{80D12649-737C-4E1F-8F7E-5F7FE8C451C0}" presName="vertThree" presStyleCnt="0"/>
      <dgm:spPr/>
    </dgm:pt>
    <dgm:pt modelId="{104A3D52-35C3-4FE7-883A-47F110A09E88}" type="pres">
      <dgm:prSet presAssocID="{80D12649-737C-4E1F-8F7E-5F7FE8C451C0}" presName="txThree" presStyleLbl="node3" presStyleIdx="0" presStyleCnt="1">
        <dgm:presLayoutVars>
          <dgm:chPref val="3"/>
        </dgm:presLayoutVars>
      </dgm:prSet>
      <dgm:spPr/>
    </dgm:pt>
    <dgm:pt modelId="{A8A719CC-BE90-443B-B314-4A50AF554C69}" type="pres">
      <dgm:prSet presAssocID="{80D12649-737C-4E1F-8F7E-5F7FE8C451C0}" presName="parTransThree" presStyleCnt="0"/>
      <dgm:spPr/>
    </dgm:pt>
    <dgm:pt modelId="{6763F840-F5A6-415D-A5BD-D46F1EB0B35B}" type="pres">
      <dgm:prSet presAssocID="{80D12649-737C-4E1F-8F7E-5F7FE8C451C0}" presName="horzThree" presStyleCnt="0"/>
      <dgm:spPr/>
    </dgm:pt>
    <dgm:pt modelId="{A5BE61E4-E348-4E56-8C6F-DE699E62666C}" type="pres">
      <dgm:prSet presAssocID="{7A777AF8-0DD3-4EEA-8203-A339D4CFFF48}" presName="vertFour" presStyleCnt="0">
        <dgm:presLayoutVars>
          <dgm:chPref val="3"/>
        </dgm:presLayoutVars>
      </dgm:prSet>
      <dgm:spPr/>
    </dgm:pt>
    <dgm:pt modelId="{59AEDF8F-2C84-4549-9417-0FE9E5EBF28A}" type="pres">
      <dgm:prSet presAssocID="{7A777AF8-0DD3-4EEA-8203-A339D4CFFF48}" presName="txFour" presStyleLbl="node4" presStyleIdx="0" presStyleCnt="3">
        <dgm:presLayoutVars>
          <dgm:chPref val="3"/>
        </dgm:presLayoutVars>
      </dgm:prSet>
      <dgm:spPr/>
    </dgm:pt>
    <dgm:pt modelId="{B8A2BF03-8A90-4894-BE94-C54DA17F728B}" type="pres">
      <dgm:prSet presAssocID="{7A777AF8-0DD3-4EEA-8203-A339D4CFFF48}" presName="parTransFour" presStyleCnt="0"/>
      <dgm:spPr/>
    </dgm:pt>
    <dgm:pt modelId="{120155F2-64F2-420A-897D-B71FB93D28BF}" type="pres">
      <dgm:prSet presAssocID="{7A777AF8-0DD3-4EEA-8203-A339D4CFFF48}" presName="horzFour"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1" presStyleCnt="3">
        <dgm:presLayoutVars>
          <dgm:chPref val="3"/>
        </dgm:presLayoutVars>
      </dgm:prSet>
      <dgm:spPr/>
    </dgm:pt>
    <dgm:pt modelId="{8723809F-2C40-4AB7-BCA1-5B56877FF8DC}"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2" presStyleCnt="3"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B6DC7617-2B99-4844-87C7-8D3484142D47}" type="presOf" srcId="{18304613-D712-4339-9E6C-96DB26F563BE}" destId="{5E4BE1D2-4515-45C0-BC28-D177710B70CF}" srcOrd="0" destOrd="0" presId="urn:microsoft.com/office/officeart/2005/8/layout/hierarchy4"/>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B2517070-E5C0-4002-B18F-05246A3A28AC}" type="presOf" srcId="{80D12649-737C-4E1F-8F7E-5F7FE8C451C0}" destId="{104A3D52-35C3-4FE7-883A-47F110A09E88}"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44A4D6E5-5922-483C-8C4A-4AB370FDE9DB}"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318ED89F-F5B2-48DC-8A5D-577C9EB455C3}" type="presOf" srcId="{3646511F-225E-4699-8A7C-DD4188B6E46E}" destId="{AF5B4566-6C69-420F-8E17-84901F59A0C1}" srcOrd="0" destOrd="0" presId="urn:microsoft.com/office/officeart/2005/8/layout/hierarchy4"/>
    <dgm:cxn modelId="{9BADEABC-5DFF-4CD9-8D3F-00918167873F}" type="presOf" srcId="{EC58C9A5-A136-46CA-A99C-F8506D5FAA3A}" destId="{5F027DE5-F3AA-4D86-BC21-FAAEB0005D50}" srcOrd="0" destOrd="0" presId="urn:microsoft.com/office/officeart/2005/8/layout/hierarchy4"/>
    <dgm:cxn modelId="{BFB930DB-5143-4DDC-BF39-64C5DB3A1E98}" type="presOf" srcId="{7A777AF8-0DD3-4EEA-8203-A339D4CFFF48}" destId="{59AEDF8F-2C84-4549-9417-0FE9E5EBF28A}" srcOrd="0" destOrd="0" presId="urn:microsoft.com/office/officeart/2005/8/layout/hierarchy4"/>
    <dgm:cxn modelId="{502F73E1-EF7C-4D09-B2E9-8751F02B8F87}" type="presOf" srcId="{44A4D6E5-5922-483C-8C4A-4AB370FDE9DB}" destId="{24EE9070-7473-4CA0-A655-AF8B52847378}" srcOrd="0" destOrd="0" presId="urn:microsoft.com/office/officeart/2005/8/layout/hierarchy4"/>
    <dgm:cxn modelId="{A26D23FD-19F9-4037-9198-C52EDC9846ED}" srcId="{CDB5C7F0-A522-4B1E-9275-8726593366D4}" destId="{44A4D6E5-5922-483C-8C4A-4AB370FDE9DB}" srcOrd="0" destOrd="0" parTransId="{F89AD8CB-26E4-40AF-B11F-1C6A89D79BEB}" sibTransId="{28D9BE2D-7CF8-49C2-AB8C-16592B1EF8B3}"/>
    <dgm:cxn modelId="{8CB4D761-532C-4517-88BD-08971CC275C5}" type="presParOf" srcId="{C41E49E2-775E-4478-8936-8C0C0EBE3D3E}" destId="{4CC31F32-BAAF-4315-AFB6-D59B29072D28}" srcOrd="0" destOrd="0" presId="urn:microsoft.com/office/officeart/2005/8/layout/hierarchy4"/>
    <dgm:cxn modelId="{3186A2E9-AAD6-4DE0-88B7-271597BD7ECD}" type="presParOf" srcId="{4CC31F32-BAAF-4315-AFB6-D59B29072D28}" destId="{24EE9070-7473-4CA0-A655-AF8B52847378}" srcOrd="0" destOrd="0" presId="urn:microsoft.com/office/officeart/2005/8/layout/hierarchy4"/>
    <dgm:cxn modelId="{8AD1332D-7264-49D2-95B7-F5DE07A17547}" type="presParOf" srcId="{4CC31F32-BAAF-4315-AFB6-D59B29072D28}" destId="{4B70B9CF-C136-4D49-880C-A1F48EB6A446}" srcOrd="1" destOrd="0" presId="urn:microsoft.com/office/officeart/2005/8/layout/hierarchy4"/>
    <dgm:cxn modelId="{E6DAC3F5-DA5B-4DB3-8C22-9B6883EB99FC}" type="presParOf" srcId="{4CC31F32-BAAF-4315-AFB6-D59B29072D28}" destId="{80955A26-0A52-4BF2-9679-BBD5E6A8834D}" srcOrd="2" destOrd="0" presId="urn:microsoft.com/office/officeart/2005/8/layout/hierarchy4"/>
    <dgm:cxn modelId="{472ABD17-B87A-4245-AA13-CFAA09CD55A0}" type="presParOf" srcId="{80955A26-0A52-4BF2-9679-BBD5E6A8834D}" destId="{25D71732-865A-4077-AEF0-B25FD67FA80D}" srcOrd="0" destOrd="0" presId="urn:microsoft.com/office/officeart/2005/8/layout/hierarchy4"/>
    <dgm:cxn modelId="{86D25F9A-EAF4-4A06-9FD2-D0B05C0443F8}" type="presParOf" srcId="{25D71732-865A-4077-AEF0-B25FD67FA80D}" destId="{AF5B4566-6C69-420F-8E17-84901F59A0C1}" srcOrd="0" destOrd="0" presId="urn:microsoft.com/office/officeart/2005/8/layout/hierarchy4"/>
    <dgm:cxn modelId="{49E8729B-28A1-4C27-A11E-3E7B696B8EC5}" type="presParOf" srcId="{25D71732-865A-4077-AEF0-B25FD67FA80D}" destId="{D9F11B6C-31FA-49E6-B131-32E663C75BE9}" srcOrd="1" destOrd="0" presId="urn:microsoft.com/office/officeart/2005/8/layout/hierarchy4"/>
    <dgm:cxn modelId="{A95FFD0F-CA5B-421A-9FA9-9116D0C92E11}" type="presParOf" srcId="{25D71732-865A-4077-AEF0-B25FD67FA80D}" destId="{90558B78-3576-4991-B3B7-E9AF115C27DC}" srcOrd="2" destOrd="0" presId="urn:microsoft.com/office/officeart/2005/8/layout/hierarchy4"/>
    <dgm:cxn modelId="{930F30DC-8F16-4817-80C0-928D9C9FAA7E}" type="presParOf" srcId="{90558B78-3576-4991-B3B7-E9AF115C27DC}" destId="{B255B42F-45B1-4538-96E6-118EB769E088}" srcOrd="0" destOrd="0" presId="urn:microsoft.com/office/officeart/2005/8/layout/hierarchy4"/>
    <dgm:cxn modelId="{1D32CCC1-C3FB-452D-9468-A5E984E7E003}" type="presParOf" srcId="{B255B42F-45B1-4538-96E6-118EB769E088}" destId="{104A3D52-35C3-4FE7-883A-47F110A09E88}" srcOrd="0" destOrd="0" presId="urn:microsoft.com/office/officeart/2005/8/layout/hierarchy4"/>
    <dgm:cxn modelId="{1FC60559-63DB-4A05-9456-A6176C0C4355}" type="presParOf" srcId="{B255B42F-45B1-4538-96E6-118EB769E088}" destId="{A8A719CC-BE90-443B-B314-4A50AF554C69}" srcOrd="1" destOrd="0" presId="urn:microsoft.com/office/officeart/2005/8/layout/hierarchy4"/>
    <dgm:cxn modelId="{8254741B-AFF9-4A50-AB38-787F599B8D80}" type="presParOf" srcId="{B255B42F-45B1-4538-96E6-118EB769E088}" destId="{6763F840-F5A6-415D-A5BD-D46F1EB0B35B}" srcOrd="2" destOrd="0" presId="urn:microsoft.com/office/officeart/2005/8/layout/hierarchy4"/>
    <dgm:cxn modelId="{DBF6424B-5027-456F-8136-936452577FF0}" type="presParOf" srcId="{6763F840-F5A6-415D-A5BD-D46F1EB0B35B}" destId="{A5BE61E4-E348-4E56-8C6F-DE699E62666C}" srcOrd="0" destOrd="0" presId="urn:microsoft.com/office/officeart/2005/8/layout/hierarchy4"/>
    <dgm:cxn modelId="{BCFD0C23-5608-41CF-9582-954679ABCC7B}" type="presParOf" srcId="{A5BE61E4-E348-4E56-8C6F-DE699E62666C}" destId="{59AEDF8F-2C84-4549-9417-0FE9E5EBF28A}" srcOrd="0" destOrd="0" presId="urn:microsoft.com/office/officeart/2005/8/layout/hierarchy4"/>
    <dgm:cxn modelId="{BBB35145-30CC-4710-8FD6-7F26E40A58FA}" type="presParOf" srcId="{A5BE61E4-E348-4E56-8C6F-DE699E62666C}" destId="{B8A2BF03-8A90-4894-BE94-C54DA17F728B}" srcOrd="1" destOrd="0" presId="urn:microsoft.com/office/officeart/2005/8/layout/hierarchy4"/>
    <dgm:cxn modelId="{8153B8B6-D558-4740-9802-39A0C84B7A07}" type="presParOf" srcId="{A5BE61E4-E348-4E56-8C6F-DE699E62666C}" destId="{120155F2-64F2-420A-897D-B71FB93D28BF}" srcOrd="2" destOrd="0" presId="urn:microsoft.com/office/officeart/2005/8/layout/hierarchy4"/>
    <dgm:cxn modelId="{E3F27BB7-4FC5-47DE-B06E-3E358107D156}" type="presParOf" srcId="{120155F2-64F2-420A-897D-B71FB93D28BF}" destId="{32AF604F-888A-425E-8BD4-E49B3C3F0B01}" srcOrd="0" destOrd="0" presId="urn:microsoft.com/office/officeart/2005/8/layout/hierarchy4"/>
    <dgm:cxn modelId="{E22EADF2-5E75-477D-A457-E352B768A81E}" type="presParOf" srcId="{32AF604F-888A-425E-8BD4-E49B3C3F0B01}" destId="{5F027DE5-F3AA-4D86-BC21-FAAEB0005D50}" srcOrd="0" destOrd="0" presId="urn:microsoft.com/office/officeart/2005/8/layout/hierarchy4"/>
    <dgm:cxn modelId="{78C5D253-82EA-45DC-A9EF-4980B2EC398F}" type="presParOf" srcId="{32AF604F-888A-425E-8BD4-E49B3C3F0B01}" destId="{8723809F-2C40-4AB7-BCA1-5B56877FF8DC}" srcOrd="1" destOrd="0" presId="urn:microsoft.com/office/officeart/2005/8/layout/hierarchy4"/>
    <dgm:cxn modelId="{0F70FD39-0990-495C-907F-1AF76F6542B4}" type="presParOf" srcId="{32AF604F-888A-425E-8BD4-E49B3C3F0B01}" destId="{73D12829-C2C5-44D2-AB2D-CB8B63CB68D3}" srcOrd="2" destOrd="0" presId="urn:microsoft.com/office/officeart/2005/8/layout/hierarchy4"/>
    <dgm:cxn modelId="{94FDAE45-60E2-4344-B85D-43ADDC7AF4F3}" type="presParOf" srcId="{73D12829-C2C5-44D2-AB2D-CB8B63CB68D3}" destId="{98DDB584-B48E-408A-A69D-BE92814F5B8B}" srcOrd="0" destOrd="0" presId="urn:microsoft.com/office/officeart/2005/8/layout/hierarchy4"/>
    <dgm:cxn modelId="{1D199377-F6BB-4145-B5F9-B6CD591AD789}" type="presParOf" srcId="{98DDB584-B48E-408A-A69D-BE92814F5B8B}" destId="{5E4BE1D2-4515-45C0-BC28-D177710B70CF}" srcOrd="0" destOrd="0" presId="urn:microsoft.com/office/officeart/2005/8/layout/hierarchy4"/>
    <dgm:cxn modelId="{7E72CAF8-43B3-40E9-97D7-4882F05B4B41}"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proces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52186"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Web/Application server</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nl-NL" dirty="0"/>
            <a:t>Docker / OS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25F922E-1C5F-4F85-8834-6E28DF423B96}">
      <dgm:prSet phldrT="[Tekst]"/>
      <dgm:spPr>
        <a:solidFill>
          <a:schemeClr val="tx2">
            <a:lumMod val="50000"/>
          </a:schemeClr>
        </a:solidFill>
      </dgm:spPr>
      <dgm:t>
        <a:bodyPr/>
        <a:lstStyle/>
        <a:p>
          <a:r>
            <a:rPr lang="nl-NL" dirty="0"/>
            <a:t>VM</a:t>
          </a:r>
        </a:p>
      </dgm:t>
    </dgm:pt>
    <dgm:pt modelId="{797BA701-575C-4354-8D3D-15D3F6A079B7}" type="parTrans" cxnId="{445F8A66-52CF-46DA-BEE6-EEC100156139}">
      <dgm:prSet/>
      <dgm:spPr/>
      <dgm:t>
        <a:bodyPr/>
        <a:lstStyle/>
        <a:p>
          <a:endParaRPr lang="nl-NL"/>
        </a:p>
      </dgm:t>
    </dgm:pt>
    <dgm:pt modelId="{FEF931F6-0054-473F-907A-E7FD46064148}" type="sibTrans" cxnId="{445F8A66-52CF-46DA-BEE6-EEC10015613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66AE9358-DD9D-4F70-AF09-F7D5461461AA}" type="pres">
      <dgm:prSet presAssocID="{7A777AF8-0DD3-4EEA-8203-A339D4CFFF48}" presName="parTransTwo" presStyleCnt="0"/>
      <dgm:spPr/>
    </dgm:pt>
    <dgm:pt modelId="{1BE058E2-28D4-4A36-B53A-590AF4662A0A}" type="pres">
      <dgm:prSet presAssocID="{7A777AF8-0DD3-4EEA-8203-A339D4CFFF48}" presName="horzTwo" presStyleCnt="0"/>
      <dgm:spPr/>
    </dgm:pt>
    <dgm:pt modelId="{AC7057BA-9D0B-429A-978E-6357C10BF47D}" type="pres">
      <dgm:prSet presAssocID="{EC58C9A5-A136-46CA-A99C-F8506D5FAA3A}" presName="vertThree" presStyleCnt="0"/>
      <dgm:spPr/>
    </dgm:pt>
    <dgm:pt modelId="{EEF05AFB-77CF-487F-9FF1-A65D08B97EE4}" type="pres">
      <dgm:prSet presAssocID="{EC58C9A5-A136-46CA-A99C-F8506D5FAA3A}" presName="txThree" presStyleLbl="node3" presStyleIdx="0" presStyleCnt="1" custLinFactNeighborX="205">
        <dgm:presLayoutVars>
          <dgm:chPref val="3"/>
        </dgm:presLayoutVars>
      </dgm:prSet>
      <dgm:spPr/>
    </dgm:pt>
    <dgm:pt modelId="{938C2478-16D7-485F-8C6C-452DD73DCABE}" type="pres">
      <dgm:prSet presAssocID="{EC58C9A5-A136-46CA-A99C-F8506D5FAA3A}" presName="parTransThree" presStyleCnt="0"/>
      <dgm:spPr/>
    </dgm:pt>
    <dgm:pt modelId="{01AD7CB2-6095-463C-83A1-506BFEF6043A}" type="pres">
      <dgm:prSet presAssocID="{EC58C9A5-A136-46CA-A99C-F8506D5FAA3A}" presName="horzThree" presStyleCnt="0"/>
      <dgm:spPr/>
    </dgm:pt>
    <dgm:pt modelId="{0DC77477-7441-47D2-9E92-794964CF3460}" type="pres">
      <dgm:prSet presAssocID="{C25F922E-1C5F-4F85-8834-6E28DF423B96}" presName="vertFour" presStyleCnt="0">
        <dgm:presLayoutVars>
          <dgm:chPref val="3"/>
        </dgm:presLayoutVars>
      </dgm:prSet>
      <dgm:spPr/>
    </dgm:pt>
    <dgm:pt modelId="{3C5140D6-1F6F-4777-A18D-3D4ED3EAA663}" type="pres">
      <dgm:prSet presAssocID="{C25F922E-1C5F-4F85-8834-6E28DF423B96}" presName="txFour" presStyleLbl="node4" presStyleIdx="0" presStyleCnt="2">
        <dgm:presLayoutVars>
          <dgm:chPref val="3"/>
        </dgm:presLayoutVars>
      </dgm:prSet>
      <dgm:spPr/>
    </dgm:pt>
    <dgm:pt modelId="{0DBCF43D-0B7B-4C4B-9EC8-AA3CF33FDD96}" type="pres">
      <dgm:prSet presAssocID="{C25F922E-1C5F-4F85-8834-6E28DF423B96}" presName="parTransFour" presStyleCnt="0"/>
      <dgm:spPr/>
    </dgm:pt>
    <dgm:pt modelId="{F66727A2-9A3B-4552-89E1-FC7ADB49A44E}" type="pres">
      <dgm:prSet presAssocID="{C25F922E-1C5F-4F85-8834-6E28DF423B96}"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73EE7531-1161-4264-BDA6-D391D1B5BA4F}" srcId="{C25F922E-1C5F-4F85-8834-6E28DF423B96}" destId="{18304613-D712-4339-9E6C-96DB26F563BE}" srcOrd="0" destOrd="0" parTransId="{0A2CB173-FF87-4865-BD9D-5144F7F18EB5}" sibTransId="{A01C8197-397D-4B7E-9F36-651F87A8F224}"/>
    <dgm:cxn modelId="{EF340665-5F73-4E38-B5C3-47943784761B}" type="presOf" srcId="{EC58C9A5-A136-46CA-A99C-F8506D5FAA3A}" destId="{EEF05AFB-77CF-487F-9FF1-A65D08B97EE4}" srcOrd="0" destOrd="0" presId="urn:microsoft.com/office/officeart/2005/8/layout/hierarchy4"/>
    <dgm:cxn modelId="{445F8A66-52CF-46DA-BEE6-EEC100156139}" srcId="{EC58C9A5-A136-46CA-A99C-F8506D5FAA3A}" destId="{C25F922E-1C5F-4F85-8834-6E28DF423B96}" srcOrd="0" destOrd="0" parTransId="{797BA701-575C-4354-8D3D-15D3F6A079B7}" sibTransId="{FEF931F6-0054-473F-907A-E7FD46064148}"/>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7A777AF8-0DD3-4EEA-8203-A339D4CFFF48}" destId="{EC58C9A5-A136-46CA-A99C-F8506D5FAA3A}" srcOrd="0" destOrd="0" parTransId="{5858F91A-3110-4F1D-9710-B5F413F604D4}" sibTransId="{0827CFF3-D96B-46A8-B512-9D0AAECDD3CE}"/>
    <dgm:cxn modelId="{4A2509B9-ECCE-49B2-BAC9-5EFBD09AFA40}" type="presOf" srcId="{80D12649-737C-4E1F-8F7E-5F7FE8C451C0}" destId="{9B091970-2BD5-4DEB-8284-0D2B878745E7}" srcOrd="0" destOrd="0" presId="urn:microsoft.com/office/officeart/2005/8/layout/hierarchy4"/>
    <dgm:cxn modelId="{11F1CBBF-FBAC-45F7-985A-05D2CAD0EA69}" type="presOf" srcId="{C25F922E-1C5F-4F85-8834-6E28DF423B96}" destId="{3C5140D6-1F6F-4777-A18D-3D4ED3EAA663}" srcOrd="0" destOrd="0" presId="urn:microsoft.com/office/officeart/2005/8/layout/hierarchy4"/>
    <dgm:cxn modelId="{71DFFAF0-D8BF-42CB-8409-0167C8A8C227}" type="presOf" srcId="{18304613-D712-4339-9E6C-96DB26F563BE}" destId="{5E4BE1D2-4515-45C0-BC28-D177710B70CF}"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A8B3717E-43C4-4CF0-A9EF-F37C2DF67F79}" type="presParOf" srcId="{E72C1FED-2F3B-402F-8AAF-1306B6E58294}" destId="{66AE9358-DD9D-4F70-AF09-F7D5461461AA}"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B660AFD6-2310-4553-AE23-3B3EE05676CE}" type="presParOf" srcId="{1BE058E2-28D4-4A36-B53A-590AF4662A0A}" destId="{AC7057BA-9D0B-429A-978E-6357C10BF47D}" srcOrd="0" destOrd="0" presId="urn:microsoft.com/office/officeart/2005/8/layout/hierarchy4"/>
    <dgm:cxn modelId="{1BE99E59-9AB6-42BB-A05C-59704AE0A999}" type="presParOf" srcId="{AC7057BA-9D0B-429A-978E-6357C10BF47D}" destId="{EEF05AFB-77CF-487F-9FF1-A65D08B97EE4}" srcOrd="0" destOrd="0" presId="urn:microsoft.com/office/officeart/2005/8/layout/hierarchy4"/>
    <dgm:cxn modelId="{F39B18CD-7BA3-4E61-8276-7D02ABB361D6}" type="presParOf" srcId="{AC7057BA-9D0B-429A-978E-6357C10BF47D}" destId="{938C2478-16D7-485F-8C6C-452DD73DCABE}" srcOrd="1" destOrd="0" presId="urn:microsoft.com/office/officeart/2005/8/layout/hierarchy4"/>
    <dgm:cxn modelId="{B65DC2D2-88A5-4EDE-B0A4-502CD56F48A7}" type="presParOf" srcId="{AC7057BA-9D0B-429A-978E-6357C10BF47D}" destId="{01AD7CB2-6095-463C-83A1-506BFEF6043A}" srcOrd="2" destOrd="0" presId="urn:microsoft.com/office/officeart/2005/8/layout/hierarchy4"/>
    <dgm:cxn modelId="{43911471-532F-42CC-BAD7-FB16D6A64028}" type="presParOf" srcId="{01AD7CB2-6095-463C-83A1-506BFEF6043A}" destId="{0DC77477-7441-47D2-9E92-794964CF3460}" srcOrd="0" destOrd="0" presId="urn:microsoft.com/office/officeart/2005/8/layout/hierarchy4"/>
    <dgm:cxn modelId="{066E6C9C-599E-4453-B630-50B60418FD69}" type="presParOf" srcId="{0DC77477-7441-47D2-9E92-794964CF3460}" destId="{3C5140D6-1F6F-4777-A18D-3D4ED3EAA663}" srcOrd="0" destOrd="0" presId="urn:microsoft.com/office/officeart/2005/8/layout/hierarchy4"/>
    <dgm:cxn modelId="{EF1A0FAD-7818-4C17-AC1B-2331F3DAB906}" type="presParOf" srcId="{0DC77477-7441-47D2-9E92-794964CF3460}" destId="{0DBCF43D-0B7B-4C4B-9EC8-AA3CF33FDD96}" srcOrd="1" destOrd="0" presId="urn:microsoft.com/office/officeart/2005/8/layout/hierarchy4"/>
    <dgm:cxn modelId="{69C69F26-CEF2-4489-9702-27CDE69DC780}" type="presParOf" srcId="{0DC77477-7441-47D2-9E92-794964CF3460}" destId="{F66727A2-9A3B-4552-89E1-FC7ADB49A44E}" srcOrd="2" destOrd="0" presId="urn:microsoft.com/office/officeart/2005/8/layout/hierarchy4"/>
    <dgm:cxn modelId="{51DB446D-AF89-49FA-8E03-17383D5DD8B4}" type="presParOf" srcId="{F66727A2-9A3B-4552-89E1-FC7ADB49A44E}" destId="{98DDB584-B48E-408A-A69D-BE92814F5B8B}" srcOrd="0" destOrd="0" presId="urn:microsoft.com/office/officeart/2005/8/layout/hierarchy4"/>
    <dgm:cxn modelId="{B530496A-7FFA-4777-AD4E-56CD2077680B}" type="presParOf" srcId="{98DDB584-B48E-408A-A69D-BE92814F5B8B}" destId="{5E4BE1D2-4515-45C0-BC28-D177710B70CF}" srcOrd="0" destOrd="0" presId="urn:microsoft.com/office/officeart/2005/8/layout/hierarchy4"/>
    <dgm:cxn modelId="{EE31B30B-66A0-42CE-B169-C288DDD488A0}"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VM</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B5B0FAB6-DEB4-4190-BD0C-29C92946AFC8}">
      <dgm:prSet phldrT="[Tekst]"/>
      <dgm:spPr>
        <a:solidFill>
          <a:srgbClr val="92D050"/>
        </a:solidFill>
      </dgm:spPr>
      <dgm:t>
        <a:bodyPr/>
        <a:lstStyle/>
        <a:p>
          <a:r>
            <a:rPr lang="nl-NL" dirty="0"/>
            <a:t>Web/Application server</a:t>
          </a:r>
          <a:br>
            <a:rPr lang="nl-NL" dirty="0"/>
          </a:br>
          <a:r>
            <a:rPr lang="nl-NL" dirty="0"/>
            <a:t>(</a:t>
          </a:r>
          <a:r>
            <a:rPr lang="nl-NL" dirty="0" err="1"/>
            <a:t>tomcat</a:t>
          </a:r>
          <a:r>
            <a:rPr lang="nl-NL" dirty="0"/>
            <a:t>/</a:t>
          </a:r>
          <a:r>
            <a:rPr lang="nl-NL" dirty="0" err="1"/>
            <a:t>wildfly</a:t>
          </a:r>
          <a:r>
            <a:rPr lang="nl-NL" dirty="0"/>
            <a:t>..)</a:t>
          </a:r>
        </a:p>
      </dgm:t>
    </dgm:pt>
    <dgm:pt modelId="{98087B19-6191-4F6C-9886-33108F4EA86C}" type="parTrans" cxnId="{E2EC75B3-1ED5-45A2-84C4-C3DBDEBD21C2}">
      <dgm:prSet/>
      <dgm:spPr/>
      <dgm:t>
        <a:bodyPr/>
        <a:lstStyle/>
        <a:p>
          <a:endParaRPr lang="nl-NL"/>
        </a:p>
      </dgm:t>
    </dgm:pt>
    <dgm:pt modelId="{BBCD8C2A-7503-44F9-9849-557C518D1EA8}" type="sibTrans" cxnId="{E2EC75B3-1ED5-45A2-84C4-C3DBDEBD21C2}">
      <dgm:prSet/>
      <dgm:spPr/>
      <dgm:t>
        <a:bodyPr/>
        <a:lstStyle/>
        <a:p>
          <a:endParaRPr lang="nl-NL"/>
        </a:p>
      </dgm:t>
    </dgm:pt>
    <dgm:pt modelId="{DC97C060-C349-49C4-BE01-02EEE39EE2A9}">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OS</a:t>
          </a:r>
        </a:p>
      </dgm:t>
    </dgm:pt>
    <dgm:pt modelId="{ADA7CA7F-8DFF-4759-9F5C-28DD50C34704}" type="parTrans" cxnId="{88F23E2F-FBD4-47B3-A888-BCD12B3EE44E}">
      <dgm:prSet/>
      <dgm:spPr/>
      <dgm:t>
        <a:bodyPr/>
        <a:lstStyle/>
        <a:p>
          <a:endParaRPr lang="nl-NL"/>
        </a:p>
      </dgm:t>
    </dgm:pt>
    <dgm:pt modelId="{F0F63D3D-95DF-4C90-BE70-B00ADDFE2D24}" type="sibTrans" cxnId="{88F23E2F-FBD4-47B3-A888-BCD12B3EE44E}">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FD9D2B0F-1553-4901-BA39-58E81AFB4689}" type="pres">
      <dgm:prSet presAssocID="{7A777AF8-0DD3-4EEA-8203-A339D4CFFF48}" presName="parTransTwo" presStyleCnt="0"/>
      <dgm:spPr/>
    </dgm:pt>
    <dgm:pt modelId="{1BE058E2-28D4-4A36-B53A-590AF4662A0A}" type="pres">
      <dgm:prSet presAssocID="{7A777AF8-0DD3-4EEA-8203-A339D4CFFF48}" presName="horzTwo" presStyleCnt="0"/>
      <dgm:spPr/>
    </dgm:pt>
    <dgm:pt modelId="{BD143CE5-1EEE-4F36-AA96-3AF5A8FE1A54}" type="pres">
      <dgm:prSet presAssocID="{B5B0FAB6-DEB4-4190-BD0C-29C92946AFC8}" presName="vertThree" presStyleCnt="0"/>
      <dgm:spPr/>
    </dgm:pt>
    <dgm:pt modelId="{341E192E-E0D0-4B08-B792-C62DCFF01041}" type="pres">
      <dgm:prSet presAssocID="{B5B0FAB6-DEB4-4190-BD0C-29C92946AFC8}" presName="txThree" presStyleLbl="node3" presStyleIdx="0" presStyleCnt="1">
        <dgm:presLayoutVars>
          <dgm:chPref val="3"/>
        </dgm:presLayoutVars>
      </dgm:prSet>
      <dgm:spPr/>
    </dgm:pt>
    <dgm:pt modelId="{6997D5E8-50C5-4ED2-A378-B74553A26DC7}" type="pres">
      <dgm:prSet presAssocID="{B5B0FAB6-DEB4-4190-BD0C-29C92946AFC8}" presName="parTransThree" presStyleCnt="0"/>
      <dgm:spPr/>
    </dgm:pt>
    <dgm:pt modelId="{04220920-C128-4D43-9CB7-3420D57A1D6F}" type="pres">
      <dgm:prSet presAssocID="{B5B0FAB6-DEB4-4190-BD0C-29C92946AFC8}" presName="horzThree" presStyleCnt="0"/>
      <dgm:spPr/>
    </dgm:pt>
    <dgm:pt modelId="{3F198F19-EAF6-43AC-BEE5-1F9E8EF2B084}" type="pres">
      <dgm:prSet presAssocID="{EC58C9A5-A136-46CA-A99C-F8506D5FAA3A}" presName="vertFour" presStyleCnt="0">
        <dgm:presLayoutVars>
          <dgm:chPref val="3"/>
        </dgm:presLayoutVars>
      </dgm:prSet>
      <dgm:spPr/>
    </dgm:pt>
    <dgm:pt modelId="{FE8B1128-1F9F-4CEA-A6CF-15D4DE186EB3}" type="pres">
      <dgm:prSet presAssocID="{EC58C9A5-A136-46CA-A99C-F8506D5FAA3A}" presName="txFour" presStyleLbl="node4" presStyleIdx="0" presStyleCnt="2">
        <dgm:presLayoutVars>
          <dgm:chPref val="3"/>
        </dgm:presLayoutVars>
      </dgm:prSet>
      <dgm:spPr/>
    </dgm:pt>
    <dgm:pt modelId="{CC5BAA6D-68B9-46D4-829B-664DCCC1C5BF}" type="pres">
      <dgm:prSet presAssocID="{EC58C9A5-A136-46CA-A99C-F8506D5FAA3A}" presName="parTransFour" presStyleCnt="0"/>
      <dgm:spPr/>
    </dgm:pt>
    <dgm:pt modelId="{119FAC9D-13FD-4C3D-91FF-12934226FB31}" type="pres">
      <dgm:prSet presAssocID="{EC58C9A5-A136-46CA-A99C-F8506D5FAA3A}" presName="horzFour" presStyleCnt="0"/>
      <dgm:spPr/>
    </dgm:pt>
    <dgm:pt modelId="{89587CAD-8EF0-4632-8113-820807DA5127}" type="pres">
      <dgm:prSet presAssocID="{DC97C060-C349-49C4-BE01-02EEE39EE2A9}" presName="vertFour" presStyleCnt="0">
        <dgm:presLayoutVars>
          <dgm:chPref val="3"/>
        </dgm:presLayoutVars>
      </dgm:prSet>
      <dgm:spPr/>
    </dgm:pt>
    <dgm:pt modelId="{C1184C89-03A1-4B3B-942F-9F59163BB46A}" type="pres">
      <dgm:prSet presAssocID="{DC97C060-C349-49C4-BE01-02EEE39EE2A9}" presName="txFour" presStyleLbl="node4" presStyleIdx="1" presStyleCnt="2">
        <dgm:presLayoutVars>
          <dgm:chPref val="3"/>
        </dgm:presLayoutVars>
      </dgm:prSet>
      <dgm:spPr/>
    </dgm:pt>
    <dgm:pt modelId="{F755B0BF-9F69-444A-A4D2-F0CE8AD0DD5E}" type="pres">
      <dgm:prSet presAssocID="{DC97C060-C349-49C4-BE01-02EEE39EE2A9}"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88F23E2F-FBD4-47B3-A888-BCD12B3EE44E}" srcId="{EC58C9A5-A136-46CA-A99C-F8506D5FAA3A}" destId="{DC97C060-C349-49C4-BE01-02EEE39EE2A9}" srcOrd="0" destOrd="0" parTransId="{ADA7CA7F-8DFF-4759-9F5C-28DD50C34704}" sibTransId="{F0F63D3D-95DF-4C90-BE70-B00ADDFE2D24}"/>
    <dgm:cxn modelId="{F738B76E-D899-4E25-97BC-8DB89B17C15A}" type="presOf" srcId="{DC97C060-C349-49C4-BE01-02EEE39EE2A9}" destId="{C1184C89-03A1-4B3B-942F-9F59163BB46A}" srcOrd="0" destOrd="0" presId="urn:microsoft.com/office/officeart/2005/8/layout/hierarchy4"/>
    <dgm:cxn modelId="{D8325E59-2EAA-4BA6-A380-0A07FF4C7A09}" type="presOf" srcId="{B5B0FAB6-DEB4-4190-BD0C-29C92946AFC8}" destId="{341E192E-E0D0-4B08-B792-C62DCFF01041}"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B5B0FAB6-DEB4-4190-BD0C-29C92946AFC8}" destId="{EC58C9A5-A136-46CA-A99C-F8506D5FAA3A}" srcOrd="0" destOrd="0" parTransId="{5858F91A-3110-4F1D-9710-B5F413F604D4}" sibTransId="{0827CFF3-D96B-46A8-B512-9D0AAECDD3CE}"/>
    <dgm:cxn modelId="{E2EC75B3-1ED5-45A2-84C4-C3DBDEBD21C2}" srcId="{7A777AF8-0DD3-4EEA-8203-A339D4CFFF48}" destId="{B5B0FAB6-DEB4-4190-BD0C-29C92946AFC8}" srcOrd="0" destOrd="0" parTransId="{98087B19-6191-4F6C-9886-33108F4EA86C}" sibTransId="{BBCD8C2A-7503-44F9-9849-557C518D1EA8}"/>
    <dgm:cxn modelId="{4A2509B9-ECCE-49B2-BAC9-5EFBD09AFA40}" type="presOf" srcId="{80D12649-737C-4E1F-8F7E-5F7FE8C451C0}" destId="{9B091970-2BD5-4DEB-8284-0D2B878745E7}" srcOrd="0" destOrd="0" presId="urn:microsoft.com/office/officeart/2005/8/layout/hierarchy4"/>
    <dgm:cxn modelId="{D5F98CC1-FA55-4F79-B8C7-A1F1930BB40B}" type="presOf" srcId="{EC58C9A5-A136-46CA-A99C-F8506D5FAA3A}" destId="{FE8B1128-1F9F-4CEA-A6CF-15D4DE186EB3}"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B1F8759C-48CD-4778-8EE3-8DABC905D4E6}" type="presParOf" srcId="{E72C1FED-2F3B-402F-8AAF-1306B6E58294}" destId="{FD9D2B0F-1553-4901-BA39-58E81AFB4689}"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F6E3054C-18A1-4E19-A33D-3DF733F06479}" type="presParOf" srcId="{1BE058E2-28D4-4A36-B53A-590AF4662A0A}" destId="{BD143CE5-1EEE-4F36-AA96-3AF5A8FE1A54}" srcOrd="0" destOrd="0" presId="urn:microsoft.com/office/officeart/2005/8/layout/hierarchy4"/>
    <dgm:cxn modelId="{29BB4754-8E76-4E46-BDFF-18C4020246B1}" type="presParOf" srcId="{BD143CE5-1EEE-4F36-AA96-3AF5A8FE1A54}" destId="{341E192E-E0D0-4B08-B792-C62DCFF01041}" srcOrd="0" destOrd="0" presId="urn:microsoft.com/office/officeart/2005/8/layout/hierarchy4"/>
    <dgm:cxn modelId="{BB9A0B52-B7C7-4458-AEDA-0AF3DAB38A5B}" type="presParOf" srcId="{BD143CE5-1EEE-4F36-AA96-3AF5A8FE1A54}" destId="{6997D5E8-50C5-4ED2-A378-B74553A26DC7}" srcOrd="1" destOrd="0" presId="urn:microsoft.com/office/officeart/2005/8/layout/hierarchy4"/>
    <dgm:cxn modelId="{4148FD9E-BFE6-4243-B4CF-84C247EFC505}" type="presParOf" srcId="{BD143CE5-1EEE-4F36-AA96-3AF5A8FE1A54}" destId="{04220920-C128-4D43-9CB7-3420D57A1D6F}" srcOrd="2" destOrd="0" presId="urn:microsoft.com/office/officeart/2005/8/layout/hierarchy4"/>
    <dgm:cxn modelId="{AC0A3F96-76C2-4D70-B216-8FFE7D121733}" type="presParOf" srcId="{04220920-C128-4D43-9CB7-3420D57A1D6F}" destId="{3F198F19-EAF6-43AC-BEE5-1F9E8EF2B084}" srcOrd="0" destOrd="0" presId="urn:microsoft.com/office/officeart/2005/8/layout/hierarchy4"/>
    <dgm:cxn modelId="{BB713F26-093F-4E2F-9B3D-7085268D89AB}" type="presParOf" srcId="{3F198F19-EAF6-43AC-BEE5-1F9E8EF2B084}" destId="{FE8B1128-1F9F-4CEA-A6CF-15D4DE186EB3}" srcOrd="0" destOrd="0" presId="urn:microsoft.com/office/officeart/2005/8/layout/hierarchy4"/>
    <dgm:cxn modelId="{7324A66A-E5F4-4D21-87F3-C73D2AA82F9E}" type="presParOf" srcId="{3F198F19-EAF6-43AC-BEE5-1F9E8EF2B084}" destId="{CC5BAA6D-68B9-46D4-829B-664DCCC1C5BF}" srcOrd="1" destOrd="0" presId="urn:microsoft.com/office/officeart/2005/8/layout/hierarchy4"/>
    <dgm:cxn modelId="{653EB263-1F66-412A-A703-07B743BEC5E6}" type="presParOf" srcId="{3F198F19-EAF6-43AC-BEE5-1F9E8EF2B084}" destId="{119FAC9D-13FD-4C3D-91FF-12934226FB31}" srcOrd="2" destOrd="0" presId="urn:microsoft.com/office/officeart/2005/8/layout/hierarchy4"/>
    <dgm:cxn modelId="{725BF83F-3B3E-4570-B6BD-DEE4FD1BDC6D}" type="presParOf" srcId="{119FAC9D-13FD-4C3D-91FF-12934226FB31}" destId="{89587CAD-8EF0-4632-8113-820807DA5127}" srcOrd="0" destOrd="0" presId="urn:microsoft.com/office/officeart/2005/8/layout/hierarchy4"/>
    <dgm:cxn modelId="{19980B02-0B0C-450A-8884-85F23DBA8A11}" type="presParOf" srcId="{89587CAD-8EF0-4632-8113-820807DA5127}" destId="{C1184C89-03A1-4B3B-942F-9F59163BB46A}" srcOrd="0" destOrd="0" presId="urn:microsoft.com/office/officeart/2005/8/layout/hierarchy4"/>
    <dgm:cxn modelId="{A7954897-D704-4CD2-A26F-F6DC36BD4C0A}" type="presParOf" srcId="{89587CAD-8EF0-4632-8113-820807DA5127}" destId="{F755B0BF-9F69-444A-A4D2-F0CE8AD0DD5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50888488-AB86-4EDC-968D-FE7B622AF2EB}">
      <dgm:prSet phldrT="[Tekst]" custT="1"/>
      <dgm:spPr>
        <a:solidFill>
          <a:schemeClr val="accent2">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16505D93-0117-4A92-9687-F77B84C20B64}">
      <dgm:prSet phldrT="[Tekst]" custT="1"/>
      <dgm:spPr>
        <a:solidFill>
          <a:srgbClr val="004B70"/>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gm:t>
    </dgm:pt>
    <dgm:pt modelId="{9407046C-5171-45E6-9BD7-BE136594DC17}" type="parTrans" cxnId="{C91E98D0-E7F0-4DCA-9A2B-48D0EEF716B9}">
      <dgm:prSet/>
      <dgm:spPr/>
      <dgm:t>
        <a:bodyPr/>
        <a:lstStyle/>
        <a:p>
          <a:endParaRPr lang="nl-NL"/>
        </a:p>
      </dgm:t>
    </dgm:pt>
    <dgm:pt modelId="{8457D741-F1F9-4610-A9E9-410C5F17535F}" type="sibTrans" cxnId="{C91E98D0-E7F0-4DCA-9A2B-48D0EEF716B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X="4672" custLinFactNeighborX="100000" custLinFactNeighborY="-188">
        <dgm:presLayoutVars>
          <dgm:chPref val="3"/>
        </dgm:presLayoutVars>
      </dgm:prSet>
      <dgm:spPr>
        <a:xfrm>
          <a:off x="2051" y="422"/>
          <a:ext cx="2098324" cy="727742"/>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custScaleY="90916">
        <dgm:presLayoutVars>
          <dgm:chPref val="3"/>
        </dgm:presLayoutVars>
      </dgm:prSet>
      <dgm:spPr>
        <a:xfrm>
          <a:off x="1025" y="784842"/>
          <a:ext cx="2098324" cy="727742"/>
        </a:xfrm>
        <a:prstGeom prst="roundRect">
          <a:avLst>
            <a:gd name="adj" fmla="val 10000"/>
          </a:avLst>
        </a:prstGeom>
      </dgm:spPr>
    </dgm:pt>
    <dgm:pt modelId="{19FF449B-4F73-499F-80B4-487688606AF9}" type="pres">
      <dgm:prSet presAssocID="{50888488-AB86-4EDC-968D-FE7B622AF2EB}" presName="parTransTwo" presStyleCnt="0"/>
      <dgm:spPr/>
    </dgm:pt>
    <dgm:pt modelId="{8F1AC66E-8C72-4A17-B82D-B43E229D8B1B}" type="pres">
      <dgm:prSet presAssocID="{50888488-AB86-4EDC-968D-FE7B622AF2EB}" presName="horzTwo" presStyleCnt="0"/>
      <dgm:spPr/>
    </dgm:pt>
    <dgm:pt modelId="{7B33C8E3-FC9B-448D-9A26-B57471D0A7DA}" type="pres">
      <dgm:prSet presAssocID="{16505D93-0117-4A92-9687-F77B84C20B64}" presName="vertThree" presStyleCnt="0"/>
      <dgm:spPr/>
    </dgm:pt>
    <dgm:pt modelId="{3B249ABA-5073-4CD3-8E8D-84E330A208C8}" type="pres">
      <dgm:prSet presAssocID="{16505D93-0117-4A92-9687-F77B84C20B64}" presName="txThree" presStyleLbl="node3" presStyleIdx="0" presStyleCnt="1">
        <dgm:presLayoutVars>
          <dgm:chPref val="3"/>
        </dgm:presLayoutVars>
      </dgm:prSet>
      <dgm:spPr/>
    </dgm:pt>
    <dgm:pt modelId="{7D1CD3C4-B037-4186-ADD7-7C2BD5F083A2}" type="pres">
      <dgm:prSet presAssocID="{16505D93-0117-4A92-9687-F77B84C20B64}"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FE51DA24-CCEA-41F8-A7B3-E3B64CF4B28C}" type="presOf" srcId="{16505D93-0117-4A92-9687-F77B84C20B64}" destId="{3B249ABA-5073-4CD3-8E8D-84E330A208C8}"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C91E98D0-E7F0-4DCA-9A2B-48D0EEF716B9}" srcId="{50888488-AB86-4EDC-968D-FE7B622AF2EB}" destId="{16505D93-0117-4A92-9687-F77B84C20B64}" srcOrd="0" destOrd="0" parTransId="{9407046C-5171-45E6-9BD7-BE136594DC17}" sibTransId="{8457D741-F1F9-4610-A9E9-410C5F17535F}"/>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22B48A23-62EA-4A41-BC97-72C57F61E5C1}" type="presParOf" srcId="{D4B24AAA-4345-41B2-95D7-C12AA684C1D1}" destId="{19FF449B-4F73-499F-80B4-487688606AF9}"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23D078B-02D6-46A8-9C88-791D18467DAC}" type="presParOf" srcId="{8F1AC66E-8C72-4A17-B82D-B43E229D8B1B}" destId="{7B33C8E3-FC9B-448D-9A26-B57471D0A7DA}" srcOrd="0" destOrd="0" presId="urn:microsoft.com/office/officeart/2005/8/layout/hierarchy4"/>
    <dgm:cxn modelId="{21B9D53F-04EA-419A-BD38-8EEB5D97719E}" type="presParOf" srcId="{7B33C8E3-FC9B-448D-9A26-B57471D0A7DA}" destId="{3B249ABA-5073-4CD3-8E8D-84E330A208C8}" srcOrd="0" destOrd="0" presId="urn:microsoft.com/office/officeart/2005/8/layout/hierarchy4"/>
    <dgm:cxn modelId="{E9BD7FE6-21E2-40CB-8663-3C3430378A50}" type="presParOf" srcId="{7B33C8E3-FC9B-448D-9A26-B57471D0A7DA}" destId="{7D1CD3C4-B037-4186-ADD7-7C2BD5F083A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640FC7A4-01B0-4F09-AFE6-DFCF47F85C97}">
      <dgm:prSet phldrT="[Tekst]"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50888488-AB86-4EDC-968D-FE7B622AF2EB}">
      <dgm:prSet phldrT="[Tekst]" custT="1"/>
      <dgm:spPr>
        <a:solidFill>
          <a:srgbClr val="E63F7B">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NeighborX="53547" custLinFactNeighborY="17067">
        <dgm:presLayoutVars>
          <dgm:chPref val="3"/>
        </dgm:presLayoutVars>
      </dgm:prSet>
      <dgm:spPr>
        <a:xfrm>
          <a:off x="2051" y="523"/>
          <a:ext cx="2098324" cy="627629"/>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dgm:presLayoutVars>
          <dgm:chPref val="3"/>
        </dgm:presLayoutVars>
      </dgm:prSet>
      <dgm:spPr>
        <a:xfrm>
          <a:off x="1025" y="665899"/>
          <a:ext cx="2098324" cy="627629"/>
        </a:xfrm>
        <a:prstGeom prst="roundRect">
          <a:avLst>
            <a:gd name="adj" fmla="val 10000"/>
          </a:avLst>
        </a:prstGeom>
      </dgm:spPr>
    </dgm:pt>
    <dgm:pt modelId="{53700672-6CC7-4869-B131-14EE399FB682}" type="pres">
      <dgm:prSet presAssocID="{50888488-AB86-4EDC-968D-FE7B622AF2EB}" presName="parTransTwo" presStyleCnt="0"/>
      <dgm:spPr/>
    </dgm:pt>
    <dgm:pt modelId="{8F1AC66E-8C72-4A17-B82D-B43E229D8B1B}" type="pres">
      <dgm:prSet presAssocID="{50888488-AB86-4EDC-968D-FE7B622AF2EB}" presName="horzTwo" presStyleCnt="0"/>
      <dgm:spPr/>
    </dgm:pt>
    <dgm:pt modelId="{436A36BF-7B69-4985-B45F-8D09493A82F6}" type="pres">
      <dgm:prSet presAssocID="{640FC7A4-01B0-4F09-AFE6-DFCF47F85C97}" presName="vertThree" presStyleCnt="0"/>
      <dgm:spPr/>
    </dgm:pt>
    <dgm:pt modelId="{90B183D1-41DB-458B-9DF4-74EFCC8BD907}" type="pres">
      <dgm:prSet presAssocID="{640FC7A4-01B0-4F09-AFE6-DFCF47F85C97}" presName="txThree" presStyleLbl="node3" presStyleIdx="0" presStyleCnt="1">
        <dgm:presLayoutVars>
          <dgm:chPref val="3"/>
        </dgm:presLayoutVars>
      </dgm:prSet>
      <dgm:spPr>
        <a:xfrm>
          <a:off x="1025" y="1331204"/>
          <a:ext cx="2098324" cy="627629"/>
        </a:xfrm>
        <a:prstGeom prst="roundRect">
          <a:avLst>
            <a:gd name="adj" fmla="val 10000"/>
          </a:avLst>
        </a:prstGeom>
      </dgm:spPr>
    </dgm:pt>
    <dgm:pt modelId="{FF8B9637-74B3-42AF-BDC4-792B38967D1E}" type="pres">
      <dgm:prSet presAssocID="{640FC7A4-01B0-4F09-AFE6-DFCF47F85C97}"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43342DA0-BB75-43DB-8852-6102FE003EB1}" srcId="{50888488-AB86-4EDC-968D-FE7B622AF2EB}" destId="{640FC7A4-01B0-4F09-AFE6-DFCF47F85C97}" srcOrd="0" destOrd="0" parTransId="{1FA89D66-9081-4B32-AD05-EC1998410021}" sibTransId="{7406BD25-F065-44AA-9CEC-2385D9210E80}"/>
    <dgm:cxn modelId="{6A3534D8-FC78-4262-8C63-B82CFC30B868}" type="presOf" srcId="{640FC7A4-01B0-4F09-AFE6-DFCF47F85C97}" destId="{90B183D1-41DB-458B-9DF4-74EFCC8BD907}" srcOrd="0" destOrd="0" presId="urn:microsoft.com/office/officeart/2005/8/layout/hierarchy4"/>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1BFC3D68-6DAC-43E2-B185-E41C3A3C22E7}" type="presParOf" srcId="{D4B24AAA-4345-41B2-95D7-C12AA684C1D1}" destId="{53700672-6CC7-4869-B131-14EE399FB682}"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8A15439-FDC5-465A-9970-2B14DBAE6F79}" type="presParOf" srcId="{8F1AC66E-8C72-4A17-B82D-B43E229D8B1B}" destId="{436A36BF-7B69-4985-B45F-8D09493A82F6}" srcOrd="0" destOrd="0" presId="urn:microsoft.com/office/officeart/2005/8/layout/hierarchy4"/>
    <dgm:cxn modelId="{40EA5291-9AD0-42A5-9928-0B34EEA45020}" type="presParOf" srcId="{436A36BF-7B69-4985-B45F-8D09493A82F6}" destId="{90B183D1-41DB-458B-9DF4-74EFCC8BD907}" srcOrd="0" destOrd="0" presId="urn:microsoft.com/office/officeart/2005/8/layout/hierarchy4"/>
    <dgm:cxn modelId="{9BFDE984-C1DF-43AA-A517-394CE5D175A7}" type="presParOf" srcId="{436A36BF-7B69-4985-B45F-8D09493A82F6}" destId="{FF8B9637-74B3-42AF-BDC4-792B38967D1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9070-7473-4CA0-A655-AF8B52847378}">
      <dsp:nvSpPr>
        <dsp:cNvPr id="0" name=""/>
        <dsp:cNvSpPr/>
      </dsp:nvSpPr>
      <dsp:spPr>
        <a:xfrm>
          <a:off x="3101" y="2998"/>
          <a:ext cx="6345643" cy="6408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Volumes/</a:t>
          </a:r>
          <a:r>
            <a:rPr lang="nl-NL" sz="2700" kern="1200" dirty="0" err="1"/>
            <a:t>mounts</a:t>
          </a:r>
          <a:endParaRPr lang="nl-NL" sz="2700" kern="1200" dirty="0"/>
        </a:p>
      </dsp:txBody>
      <dsp:txXfrm>
        <a:off x="21872" y="21769"/>
        <a:ext cx="6308101" cy="603349"/>
      </dsp:txXfrm>
    </dsp:sp>
    <dsp:sp modelId="{AF5B4566-6C69-420F-8E17-84901F59A0C1}">
      <dsp:nvSpPr>
        <dsp:cNvPr id="0" name=""/>
        <dsp:cNvSpPr/>
      </dsp:nvSpPr>
      <dsp:spPr>
        <a:xfrm>
          <a:off x="3101" y="699120"/>
          <a:ext cx="6345643" cy="640891"/>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Runtime user space</a:t>
          </a:r>
          <a:endParaRPr lang="nl-NL" sz="2700" kern="1200" dirty="0"/>
        </a:p>
      </dsp:txBody>
      <dsp:txXfrm>
        <a:off x="21872" y="717891"/>
        <a:ext cx="6308101" cy="603349"/>
      </dsp:txXfrm>
    </dsp:sp>
    <dsp:sp modelId="{104A3D52-35C3-4FE7-883A-47F110A09E88}">
      <dsp:nvSpPr>
        <dsp:cNvPr id="0" name=""/>
        <dsp:cNvSpPr/>
      </dsp:nvSpPr>
      <dsp:spPr>
        <a:xfrm>
          <a:off x="3101" y="1395243"/>
          <a:ext cx="6345643" cy="6408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a:t>
          </a:r>
          <a:endParaRPr lang="nl-NL" sz="2700" kern="1200" dirty="0"/>
        </a:p>
      </dsp:txBody>
      <dsp:txXfrm>
        <a:off x="21872" y="1414014"/>
        <a:ext cx="6308101" cy="603349"/>
      </dsp:txXfrm>
    </dsp:sp>
    <dsp:sp modelId="{59AEDF8F-2C84-4549-9417-0FE9E5EBF28A}">
      <dsp:nvSpPr>
        <dsp:cNvPr id="0" name=""/>
        <dsp:cNvSpPr/>
      </dsp:nvSpPr>
      <dsp:spPr>
        <a:xfrm>
          <a:off x="3101" y="2091365"/>
          <a:ext cx="6345643" cy="64089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dependencies</a:t>
          </a:r>
          <a:endParaRPr lang="nl-NL" sz="2700" kern="1200" dirty="0"/>
        </a:p>
      </dsp:txBody>
      <dsp:txXfrm>
        <a:off x="21872" y="2110136"/>
        <a:ext cx="6308101" cy="603349"/>
      </dsp:txXfrm>
    </dsp:sp>
    <dsp:sp modelId="{5F027DE5-F3AA-4D86-BC21-FAAEB0005D50}">
      <dsp:nvSpPr>
        <dsp:cNvPr id="0" name=""/>
        <dsp:cNvSpPr/>
      </dsp:nvSpPr>
      <dsp:spPr>
        <a:xfrm>
          <a:off x="3101" y="2787488"/>
          <a:ext cx="6345643" cy="64089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OS Base Image (Linux or Windows)</a:t>
          </a:r>
          <a:endParaRPr lang="nl-NL" sz="2700" kern="1200" dirty="0"/>
        </a:p>
      </dsp:txBody>
      <dsp:txXfrm>
        <a:off x="21872" y="2806259"/>
        <a:ext cx="6308101" cy="603349"/>
      </dsp:txXfrm>
    </dsp:sp>
    <dsp:sp modelId="{5E4BE1D2-4515-45C0-BC28-D177710B70CF}">
      <dsp:nvSpPr>
        <dsp:cNvPr id="0" name=""/>
        <dsp:cNvSpPr/>
      </dsp:nvSpPr>
      <dsp:spPr>
        <a:xfrm>
          <a:off x="0" y="3483610"/>
          <a:ext cx="6345643" cy="640891"/>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Linux Kernel (any </a:t>
          </a:r>
          <a:r>
            <a:rPr lang="en-US" sz="2700" kern="1200" dirty="0" err="1"/>
            <a:t>linux</a:t>
          </a:r>
          <a:r>
            <a:rPr lang="en-US" sz="2700" kern="1200" dirty="0"/>
            <a:t> OS)</a:t>
          </a:r>
          <a:endParaRPr lang="nl-NL" sz="2700" kern="1200" dirty="0"/>
        </a:p>
      </dsp:txBody>
      <dsp:txXfrm>
        <a:off x="18771" y="3502381"/>
        <a:ext cx="6308101" cy="603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15"/>
          <a:ext cx="6345643" cy="376298"/>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proces</a:t>
          </a:r>
        </a:p>
      </dsp:txBody>
      <dsp:txXfrm>
        <a:off x="11021" y="11036"/>
        <a:ext cx="6323601" cy="354256"/>
      </dsp:txXfrm>
    </dsp:sp>
    <dsp:sp modelId="{5712B4CA-A575-446C-8A67-12E72341325B}">
      <dsp:nvSpPr>
        <dsp:cNvPr id="0" name=""/>
        <dsp:cNvSpPr/>
      </dsp:nvSpPr>
      <dsp:spPr>
        <a:xfrm>
          <a:off x="3101" y="574312"/>
          <a:ext cx="6345643" cy="721072"/>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220" y="595431"/>
        <a:ext cx="6303405" cy="678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678" y="841"/>
          <a:ext cx="3433800" cy="731346"/>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 (jar/war/ear)</a:t>
          </a:r>
          <a:endParaRPr lang="nl-NL" sz="2400" kern="1200" dirty="0"/>
        </a:p>
      </dsp:txBody>
      <dsp:txXfrm>
        <a:off x="23098" y="22261"/>
        <a:ext cx="3390960" cy="688506"/>
      </dsp:txXfrm>
    </dsp:sp>
    <dsp:sp modelId="{11A766A4-3760-41B1-80E8-B469A23164ED}">
      <dsp:nvSpPr>
        <dsp:cNvPr id="0" name=""/>
        <dsp:cNvSpPr/>
      </dsp:nvSpPr>
      <dsp:spPr>
        <a:xfrm>
          <a:off x="1678" y="769170"/>
          <a:ext cx="3433800" cy="731346"/>
        </a:xfrm>
        <a:prstGeom prst="roundRect">
          <a:avLst>
            <a:gd name="adj" fmla="val 10000"/>
          </a:avLst>
        </a:prstGeom>
        <a:solidFill>
          <a:schemeClr val="accent2">
            <a:lumMod val="75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dependencies (jars)</a:t>
          </a:r>
          <a:endParaRPr lang="nl-NL" sz="1900" kern="1200" dirty="0"/>
        </a:p>
      </dsp:txBody>
      <dsp:txXfrm>
        <a:off x="23098" y="790590"/>
        <a:ext cx="3390960" cy="688506"/>
      </dsp:txXfrm>
    </dsp:sp>
    <dsp:sp modelId="{EEF05AFB-77CF-487F-9FF1-A65D08B97EE4}">
      <dsp:nvSpPr>
        <dsp:cNvPr id="0" name=""/>
        <dsp:cNvSpPr/>
      </dsp:nvSpPr>
      <dsp:spPr>
        <a:xfrm>
          <a:off x="3356" y="1537499"/>
          <a:ext cx="3433800" cy="73134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Web/Application server</a:t>
          </a:r>
          <a:endParaRPr lang="nl-NL" sz="1900" kern="1200" dirty="0"/>
        </a:p>
      </dsp:txBody>
      <dsp:txXfrm>
        <a:off x="24776" y="1558919"/>
        <a:ext cx="3390960" cy="688506"/>
      </dsp:txXfrm>
    </dsp:sp>
    <dsp:sp modelId="{3C5140D6-1F6F-4777-A18D-3D4ED3EAA663}">
      <dsp:nvSpPr>
        <dsp:cNvPr id="0" name=""/>
        <dsp:cNvSpPr/>
      </dsp:nvSpPr>
      <dsp:spPr>
        <a:xfrm>
          <a:off x="1678" y="2305828"/>
          <a:ext cx="3433800" cy="731346"/>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VM</a:t>
          </a:r>
        </a:p>
      </dsp:txBody>
      <dsp:txXfrm>
        <a:off x="23098" y="2327248"/>
        <a:ext cx="3390960" cy="688506"/>
      </dsp:txXfrm>
    </dsp:sp>
    <dsp:sp modelId="{5E4BE1D2-4515-45C0-BC28-D177710B70CF}">
      <dsp:nvSpPr>
        <dsp:cNvPr id="0" name=""/>
        <dsp:cNvSpPr/>
      </dsp:nvSpPr>
      <dsp:spPr>
        <a:xfrm>
          <a:off x="0" y="3074157"/>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Docker / OS</a:t>
          </a:r>
        </a:p>
      </dsp:txBody>
      <dsp:txXfrm>
        <a:off x="21420" y="3095577"/>
        <a:ext cx="3390960" cy="688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678" y="841"/>
          <a:ext cx="3433800" cy="731346"/>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 (jar/war/ear)</a:t>
          </a:r>
          <a:endParaRPr lang="nl-NL" sz="2400" kern="1200" dirty="0"/>
        </a:p>
      </dsp:txBody>
      <dsp:txXfrm>
        <a:off x="23098" y="22261"/>
        <a:ext cx="3390960" cy="688506"/>
      </dsp:txXfrm>
    </dsp:sp>
    <dsp:sp modelId="{11A766A4-3760-41B1-80E8-B469A23164ED}">
      <dsp:nvSpPr>
        <dsp:cNvPr id="0" name=""/>
        <dsp:cNvSpPr/>
      </dsp:nvSpPr>
      <dsp:spPr>
        <a:xfrm>
          <a:off x="1678" y="769170"/>
          <a:ext cx="3433800" cy="731346"/>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dependencies (jars)</a:t>
          </a:r>
          <a:endParaRPr lang="nl-NL" sz="1900" kern="1200" dirty="0"/>
        </a:p>
      </dsp:txBody>
      <dsp:txXfrm>
        <a:off x="23098" y="790590"/>
        <a:ext cx="3390960" cy="688506"/>
      </dsp:txXfrm>
    </dsp:sp>
    <dsp:sp modelId="{341E192E-E0D0-4B08-B792-C62DCFF01041}">
      <dsp:nvSpPr>
        <dsp:cNvPr id="0" name=""/>
        <dsp:cNvSpPr/>
      </dsp:nvSpPr>
      <dsp:spPr>
        <a:xfrm>
          <a:off x="1678" y="1537499"/>
          <a:ext cx="3433800" cy="73134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Web/Application server</a:t>
          </a:r>
          <a:br>
            <a:rPr lang="nl-NL" sz="1900" kern="1200" dirty="0"/>
          </a:br>
          <a:r>
            <a:rPr lang="nl-NL" sz="1900" kern="1200" dirty="0"/>
            <a:t>(</a:t>
          </a:r>
          <a:r>
            <a:rPr lang="nl-NL" sz="1900" kern="1200" dirty="0" err="1"/>
            <a:t>tomcat</a:t>
          </a:r>
          <a:r>
            <a:rPr lang="nl-NL" sz="1900" kern="1200" dirty="0"/>
            <a:t>/</a:t>
          </a:r>
          <a:r>
            <a:rPr lang="nl-NL" sz="1900" kern="1200" dirty="0" err="1"/>
            <a:t>wildfly</a:t>
          </a:r>
          <a:r>
            <a:rPr lang="nl-NL" sz="1900" kern="1200" dirty="0"/>
            <a:t>..)</a:t>
          </a:r>
        </a:p>
      </dsp:txBody>
      <dsp:txXfrm>
        <a:off x="23098" y="1558919"/>
        <a:ext cx="3390960" cy="688506"/>
      </dsp:txXfrm>
    </dsp:sp>
    <dsp:sp modelId="{FE8B1128-1F9F-4CEA-A6CF-15D4DE186EB3}">
      <dsp:nvSpPr>
        <dsp:cNvPr id="0" name=""/>
        <dsp:cNvSpPr/>
      </dsp:nvSpPr>
      <dsp:spPr>
        <a:xfrm>
          <a:off x="1678" y="2305828"/>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VM</a:t>
          </a:r>
        </a:p>
      </dsp:txBody>
      <dsp:txXfrm>
        <a:off x="23098" y="2327248"/>
        <a:ext cx="3390960" cy="688506"/>
      </dsp:txXfrm>
    </dsp:sp>
    <dsp:sp modelId="{C1184C89-03A1-4B3B-942F-9F59163BB46A}">
      <dsp:nvSpPr>
        <dsp:cNvPr id="0" name=""/>
        <dsp:cNvSpPr/>
      </dsp:nvSpPr>
      <dsp:spPr>
        <a:xfrm>
          <a:off x="1678" y="3074157"/>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OS</a:t>
          </a:r>
        </a:p>
      </dsp:txBody>
      <dsp:txXfrm>
        <a:off x="23098" y="3095577"/>
        <a:ext cx="3390960" cy="688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827" y="775"/>
          <a:ext cx="1869664" cy="526844"/>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7258" y="16206"/>
        <a:ext cx="1838802" cy="495982"/>
      </dsp:txXfrm>
    </dsp:sp>
    <dsp:sp modelId="{B0AF6180-52D9-4BCD-B3B8-7B747706404D}">
      <dsp:nvSpPr>
        <dsp:cNvPr id="0" name=""/>
        <dsp:cNvSpPr/>
      </dsp:nvSpPr>
      <dsp:spPr>
        <a:xfrm>
          <a:off x="2738" y="562124"/>
          <a:ext cx="1866014" cy="478985"/>
        </a:xfrm>
        <a:prstGeom prst="roundRect">
          <a:avLst>
            <a:gd name="adj" fmla="val 10000"/>
          </a:avLst>
        </a:prstGeom>
        <a:solidFill>
          <a:schemeClr val="accent2">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sp:txBody>
      <dsp:txXfrm>
        <a:off x="16767" y="576153"/>
        <a:ext cx="1837956" cy="450927"/>
      </dsp:txXfrm>
    </dsp:sp>
    <dsp:sp modelId="{3B249ABA-5073-4CD3-8E8D-84E330A208C8}">
      <dsp:nvSpPr>
        <dsp:cNvPr id="0" name=""/>
        <dsp:cNvSpPr/>
      </dsp:nvSpPr>
      <dsp:spPr>
        <a:xfrm>
          <a:off x="2738" y="1075550"/>
          <a:ext cx="1866014" cy="526844"/>
        </a:xfrm>
        <a:prstGeom prst="roundRect">
          <a:avLst>
            <a:gd name="adj" fmla="val 10000"/>
          </a:avLst>
        </a:prstGeom>
        <a:solidFill>
          <a:srgbClr val="004B7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sp:txBody>
      <dsp:txXfrm>
        <a:off x="18169" y="1090981"/>
        <a:ext cx="1835152" cy="4959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270" y="4744"/>
          <a:ext cx="1299211" cy="518233"/>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6449" y="19923"/>
        <a:ext cx="1268853" cy="487875"/>
      </dsp:txXfrm>
    </dsp:sp>
    <dsp:sp modelId="{B0AF6180-52D9-4BCD-B3B8-7B747706404D}">
      <dsp:nvSpPr>
        <dsp:cNvPr id="0" name=""/>
        <dsp:cNvSpPr/>
      </dsp:nvSpPr>
      <dsp:spPr>
        <a:xfrm>
          <a:off x="635" y="542500"/>
          <a:ext cx="1299211" cy="518233"/>
        </a:xfrm>
        <a:prstGeom prst="roundRect">
          <a:avLst>
            <a:gd name="adj" fmla="val 10000"/>
          </a:avLst>
        </a:prstGeom>
        <a:solidFill>
          <a:srgbClr val="E63F7B">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sp:txBody>
      <dsp:txXfrm>
        <a:off x="15814" y="557679"/>
        <a:ext cx="1268853" cy="487875"/>
      </dsp:txXfrm>
    </dsp:sp>
    <dsp:sp modelId="{90B183D1-41DB-458B-9DF4-74EFCC8BD907}">
      <dsp:nvSpPr>
        <dsp:cNvPr id="0" name=""/>
        <dsp:cNvSpPr/>
      </dsp:nvSpPr>
      <dsp:spPr>
        <a:xfrm>
          <a:off x="635" y="1084274"/>
          <a:ext cx="1299211" cy="518233"/>
        </a:xfrm>
        <a:prstGeom prst="roundRect">
          <a:avLst>
            <a:gd name="adj" fmla="val 10000"/>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sp:txBody>
      <dsp:txXfrm>
        <a:off x="15814" y="1099453"/>
        <a:ext cx="1268853" cy="487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24-2-2020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github.com/fabric8io/shootout-docker-maven" TargetMode="External"/><Relationship Id="rId3" Type="http://schemas.openxmlformats.org/officeDocument/2006/relationships/hyperlink" Target="https://github.com/carlossg/docker-maven" TargetMode="External"/><Relationship Id="rId7" Type="http://schemas.openxmlformats.org/officeDocument/2006/relationships/hyperlink" Target="https://github.com/javaee-samples/javaee7-docker-maven"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github.com/arun-gupta/docker-java-sample" TargetMode="External"/><Relationship Id="rId5" Type="http://schemas.openxmlformats.org/officeDocument/2006/relationships/hyperlink" Target="https://code.visualstudio.com/docs/remote/containers" TargetMode="External"/><Relationship Id="rId10" Type="http://schemas.openxmlformats.org/officeDocument/2006/relationships/hyperlink" Target="https://github.com/ravening/Spring-Boot-Kubernetes" TargetMode="External"/><Relationship Id="rId4" Type="http://schemas.openxmlformats.org/officeDocument/2006/relationships/hyperlink" Target="https://code.visualstudio.com/docs/remote/wsl" TargetMode="External"/><Relationship Id="rId9" Type="http://schemas.openxmlformats.org/officeDocument/2006/relationships/hyperlink" Target="https://github.com/susimsek/maven-jib-plugi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2800" dirty="0" err="1"/>
              <a:t>Jullie</a:t>
            </a:r>
            <a:r>
              <a:rPr lang="en-US" sz="2800" dirty="0"/>
              <a:t> </a:t>
            </a:r>
            <a:r>
              <a:rPr lang="en-US" sz="2800" dirty="0" err="1"/>
              <a:t>iets</a:t>
            </a:r>
            <a:r>
              <a:rPr lang="en-US" sz="2800" dirty="0"/>
              <a:t> </a:t>
            </a:r>
            <a:r>
              <a:rPr lang="en-US" sz="2800" dirty="0" err="1"/>
              <a:t>vertellen</a:t>
            </a:r>
            <a:r>
              <a:rPr lang="en-US" sz="2800" dirty="0"/>
              <a:t> over containerization</a:t>
            </a:r>
            <a:br>
              <a:rPr lang="en-US" sz="2800" dirty="0"/>
            </a:br>
            <a:endParaRPr lang="en-US" sz="2800" dirty="0"/>
          </a:p>
          <a:p>
            <a:pPr lvl="1"/>
            <a:r>
              <a:rPr lang="en-US" sz="2800" dirty="0" err="1"/>
              <a:t>Voordelen</a:t>
            </a:r>
            <a:r>
              <a:rPr lang="en-US" sz="2800" dirty="0"/>
              <a:t> van containers</a:t>
            </a:r>
            <a:br>
              <a:rPr lang="en-US" sz="2800" dirty="0"/>
            </a:br>
            <a:endParaRPr lang="en-US" sz="2800" dirty="0"/>
          </a:p>
          <a:p>
            <a:pPr lvl="1"/>
            <a:r>
              <a:rPr lang="en-US" sz="2800" dirty="0" err="1"/>
              <a:t>Mogelijke</a:t>
            </a:r>
            <a:r>
              <a:rPr lang="en-US" sz="2800" dirty="0"/>
              <a:t> </a:t>
            </a:r>
            <a:r>
              <a:rPr lang="en-US" sz="2800" dirty="0" err="1"/>
              <a:t>toepassingen</a:t>
            </a:r>
            <a:br>
              <a:rPr lang="en-US" sz="2800" dirty="0"/>
            </a:br>
            <a:endParaRPr lang="en-US" sz="2800" dirty="0"/>
          </a:p>
          <a:p>
            <a:pPr lvl="1"/>
            <a:r>
              <a:rPr lang="en-US" sz="2800" dirty="0" err="1"/>
              <a:t>Veel</a:t>
            </a:r>
            <a:r>
              <a:rPr lang="en-US" sz="2800" dirty="0"/>
              <a:t> </a:t>
            </a:r>
            <a:r>
              <a:rPr lang="en-US" sz="2800" dirty="0" err="1"/>
              <a:t>vertellen</a:t>
            </a:r>
            <a:r>
              <a:rPr lang="en-US" sz="2800" dirty="0"/>
              <a:t>, </a:t>
            </a:r>
            <a:r>
              <a:rPr lang="en-US" sz="2800" dirty="0" err="1"/>
              <a:t>discussies</a:t>
            </a:r>
            <a:r>
              <a:rPr lang="en-US" sz="2800" dirty="0"/>
              <a:t> </a:t>
            </a:r>
            <a:r>
              <a:rPr lang="en-US" sz="2800" dirty="0" err="1"/>
              <a:t>hebben</a:t>
            </a:r>
            <a:r>
              <a:rPr lang="en-US" sz="2800" dirty="0"/>
              <a:t>, begrip </a:t>
            </a:r>
            <a:r>
              <a:rPr lang="en-US" sz="2800" dirty="0" err="1"/>
              <a:t>kweken</a:t>
            </a:r>
            <a:r>
              <a:rPr lang="en-US" sz="2800" dirty="0"/>
              <a:t>. </a:t>
            </a:r>
            <a:br>
              <a:rPr lang="en-US" sz="2800" dirty="0"/>
            </a:br>
            <a:endParaRPr lang="en-US" sz="2800" dirty="0"/>
          </a:p>
          <a:p>
            <a:pPr lvl="1"/>
            <a:r>
              <a:rPr lang="en-US" sz="2800" dirty="0" err="1"/>
              <a:t>Hopelijk</a:t>
            </a:r>
            <a:r>
              <a:rPr lang="en-US" sz="2800" dirty="0"/>
              <a:t> </a:t>
            </a:r>
            <a:r>
              <a:rPr lang="en-US" sz="2800" dirty="0" err="1"/>
              <a:t>delen</a:t>
            </a:r>
            <a:r>
              <a:rPr lang="en-US" sz="2800" dirty="0"/>
              <a:t> </a:t>
            </a:r>
            <a:r>
              <a:rPr lang="en-US" sz="2800" dirty="0" err="1"/>
              <a:t>jullie</a:t>
            </a:r>
            <a:r>
              <a:rPr lang="en-US" sz="2800" dirty="0"/>
              <a:t> </a:t>
            </a:r>
            <a:r>
              <a:rPr lang="nl-BE" sz="2800" dirty="0"/>
              <a:t>aan het einde </a:t>
            </a:r>
            <a:r>
              <a:rPr lang="en-US" sz="2800" dirty="0"/>
              <a:t>wat van </a:t>
            </a:r>
            <a:r>
              <a:rPr lang="en-US" sz="2800" dirty="0" err="1"/>
              <a:t>mijn</a:t>
            </a:r>
            <a:r>
              <a:rPr lang="en-US" sz="2800" dirty="0"/>
              <a:t> </a:t>
            </a:r>
            <a:r>
              <a:rPr lang="nl-BE" sz="2800" dirty="0"/>
              <a:t>enthousiasme</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13</a:t>
            </a:fld>
            <a:endParaRPr lang="nl-NL"/>
          </a:p>
        </p:txBody>
      </p:sp>
    </p:spTree>
    <p:extLst>
      <p:ext uri="{BB962C8B-B14F-4D97-AF65-F5344CB8AC3E}">
        <p14:creationId xmlns:p14="http://schemas.microsoft.com/office/powerpoint/2010/main" val="328126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2400" dirty="0">
                <a:sym typeface="Wingdings" panose="05000000000000000000" pitchFamily="2" charset="2"/>
              </a:rPr>
              <a:t>C:\Workspaces\Docker\Docker-demo\demo1\</a:t>
            </a:r>
          </a:p>
          <a:p>
            <a:pPr marL="914400" lvl="1" indent="-457200">
              <a:buAutoNum type="arabicPeriod"/>
            </a:pPr>
            <a:r>
              <a:rPr lang="nl-NL" sz="2400" dirty="0">
                <a:sym typeface="Wingdings" panose="05000000000000000000" pitchFamily="2" charset="2"/>
              </a:rPr>
              <a:t>Laten zien met een pull:  </a:t>
            </a:r>
            <a:r>
              <a:rPr lang="nl-NL" sz="2400" dirty="0" err="1">
                <a:sym typeface="Wingdings" panose="05000000000000000000" pitchFamily="2" charset="2"/>
              </a:rPr>
              <a:t>docker</a:t>
            </a:r>
            <a:r>
              <a:rPr lang="nl-NL" sz="2400" dirty="0">
                <a:sym typeface="Wingdings" panose="05000000000000000000" pitchFamily="2" charset="2"/>
              </a:rPr>
              <a:t> pull </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br>
              <a:rPr lang="nl-NL" sz="2400" dirty="0">
                <a:sym typeface="Wingdings" panose="05000000000000000000" pitchFamily="2" charset="2"/>
              </a:rPr>
            </a:br>
            <a:r>
              <a:rPr lang="nl-NL" sz="2400" dirty="0">
                <a:sym typeface="Wingdings" panose="05000000000000000000" pitchFamily="2" charset="2"/>
              </a:rPr>
              <a:t>http://dockerhub.com</a:t>
            </a: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14</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en-US" dirty="0"/>
              <a:t>Demo: </a:t>
            </a:r>
            <a:r>
              <a:rPr lang="sv-SE" dirty="0"/>
              <a:t>C:\Workspaces\Docker\Docker-demo\demo2</a:t>
            </a:r>
          </a:p>
          <a:p>
            <a:pPr algn="l"/>
            <a:endParaRPr lang="sv-SE" dirty="0"/>
          </a:p>
          <a:p>
            <a:pPr algn="l"/>
            <a:endParaRPr lang="en-US"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15</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17</a:t>
            </a:fld>
            <a:endParaRPr lang="nl-NL"/>
          </a:p>
        </p:txBody>
      </p:sp>
    </p:spTree>
    <p:extLst>
      <p:ext uri="{BB962C8B-B14F-4D97-AF65-F5344CB8AC3E}">
        <p14:creationId xmlns:p14="http://schemas.microsoft.com/office/powerpoint/2010/main" val="1359648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zou ik graag willen kijken naar upstream (richting e run time/productie omgeving) dan wel downstream : voor de </a:t>
            </a:r>
            <a:r>
              <a:rPr lang="nl-NL" dirty="0" err="1"/>
              <a:t>locale</a:t>
            </a:r>
            <a:r>
              <a:rPr lang="nl-NL" dirty="0"/>
              <a:t> ontwikkelomgevingen. Mijn gevoel zegt dat downstream een deel van de hoger order testen misschien wel lokaal uitgevoerd kunnen worden.  Upstream zou de </a:t>
            </a:r>
            <a:r>
              <a:rPr lang="nl-NL" dirty="0" err="1"/>
              <a:t>deployen</a:t>
            </a:r>
            <a:r>
              <a:rPr lang="nl-NL" dirty="0"/>
              <a:t> naar de uiteindelijke productieomgeving ook vergemakkelijkt kunnen worden </a:t>
            </a:r>
            <a:r>
              <a:rPr lang="nl-NL" dirty="0" err="1"/>
              <a:t>mvc</a:t>
            </a:r>
            <a:r>
              <a:rPr lang="nl-NL" dirty="0"/>
              <a:t> </a:t>
            </a:r>
            <a:r>
              <a:rPr lang="nl-NL" dirty="0" err="1"/>
              <a:t>docker</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368585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21</a:t>
            </a:fld>
            <a:endParaRPr lang="nl-NL"/>
          </a:p>
        </p:txBody>
      </p:sp>
    </p:spTree>
    <p:extLst>
      <p:ext uri="{BB962C8B-B14F-4D97-AF65-F5344CB8AC3E}">
        <p14:creationId xmlns:p14="http://schemas.microsoft.com/office/powerpoint/2010/main" val="295883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Mbv</a:t>
            </a:r>
            <a:r>
              <a:rPr lang="nl-NL" dirty="0"/>
              <a:t> registry met hierin containers/images van andere development teams ben je in staat </a:t>
            </a:r>
            <a:r>
              <a:rPr lang="nl-NL" dirty="0" err="1"/>
              <a:t>mbv</a:t>
            </a:r>
            <a:r>
              <a:rPr lang="nl-NL" dirty="0"/>
              <a:t> </a:t>
            </a:r>
            <a:r>
              <a:rPr lang="nl-NL" dirty="0" err="1"/>
              <a:t>docker-compose</a:t>
            </a:r>
            <a:r>
              <a:rPr lang="nl-NL" dirty="0"/>
              <a:t> of k8s of </a:t>
            </a:r>
            <a:r>
              <a:rPr lang="nl-NL" dirty="0" err="1"/>
              <a:t>docker</a:t>
            </a:r>
            <a:r>
              <a:rPr lang="nl-NL" dirty="0"/>
              <a:t> </a:t>
            </a:r>
            <a:r>
              <a:rPr lang="nl-NL" dirty="0" err="1"/>
              <a:t>swarm</a:t>
            </a:r>
            <a:r>
              <a:rPr lang="nl-NL" dirty="0"/>
              <a:t> </a:t>
            </a:r>
            <a:r>
              <a:rPr lang="nl-NL" dirty="0" err="1"/>
              <a:t>higher</a:t>
            </a:r>
            <a:r>
              <a:rPr lang="nl-NL" dirty="0"/>
              <a:t> level tests uit te voeren </a:t>
            </a:r>
            <a:r>
              <a:rPr lang="nl-NL" dirty="0" err="1"/>
              <a:t>locaal</a:t>
            </a:r>
            <a:r>
              <a:rPr lang="nl-NL" dirty="0"/>
              <a:t>. Dit verbetert de kwaliteit van e uiteindelijk ingecheckte code / opgeleverde </a:t>
            </a:r>
            <a:r>
              <a:rPr lang="nl-NL" dirty="0" err="1"/>
              <a:t>inmages</a:t>
            </a:r>
            <a:r>
              <a:rPr lang="nl-NL" dirty="0"/>
              <a:t>. </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25</a:t>
            </a:fld>
            <a:endParaRPr lang="nl-NL"/>
          </a:p>
        </p:txBody>
      </p:sp>
    </p:spTree>
    <p:extLst>
      <p:ext uri="{BB962C8B-B14F-4D97-AF65-F5344CB8AC3E}">
        <p14:creationId xmlns:p14="http://schemas.microsoft.com/office/powerpoint/2010/main" val="1014823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hlinkClick r:id="rId3"/>
            </a:endParaRPr>
          </a:p>
          <a:p>
            <a:r>
              <a:rPr lang="nl-NL" dirty="0">
                <a:hlinkClick r:id="rId4"/>
              </a:rPr>
              <a:t>https://code.visualstudio.com/docs/remote/wsl</a:t>
            </a:r>
            <a:endParaRPr lang="nl-NL" dirty="0"/>
          </a:p>
          <a:p>
            <a:endParaRPr lang="nl-NL" dirty="0">
              <a:hlinkClick r:id="rId3"/>
            </a:endParaRPr>
          </a:p>
          <a:p>
            <a:r>
              <a:rPr lang="nl-NL" dirty="0">
                <a:hlinkClick r:id="rId5"/>
              </a:rPr>
              <a:t>https://code.visualstudio.com/docs/remote/containers</a:t>
            </a:r>
            <a:endParaRPr lang="nl-NL" dirty="0"/>
          </a:p>
          <a:p>
            <a:endParaRPr lang="nl-NL" dirty="0">
              <a:hlinkClick r:id="rId3"/>
            </a:endParaRPr>
          </a:p>
          <a:p>
            <a:endParaRPr lang="nl-NL" dirty="0">
              <a:hlinkClick r:id="rId3"/>
            </a:endParaRPr>
          </a:p>
          <a:p>
            <a:endParaRPr lang="nl-NL" dirty="0">
              <a:hlinkClick r:id="rId3"/>
            </a:endParaRPr>
          </a:p>
          <a:p>
            <a:r>
              <a:rPr lang="nl-NL" dirty="0">
                <a:hlinkClick r:id="rId3"/>
              </a:rPr>
              <a:t>https://github.com/carlossg/docker-maven</a:t>
            </a:r>
            <a:endParaRPr lang="nl-NL" dirty="0"/>
          </a:p>
          <a:p>
            <a:r>
              <a:rPr lang="nl-NL" dirty="0">
                <a:hlinkClick r:id="rId6"/>
              </a:rPr>
              <a:t>https://github.com/arun-gupta/docker-java-sample</a:t>
            </a:r>
            <a:endParaRPr lang="nl-NL" dirty="0"/>
          </a:p>
          <a:p>
            <a:r>
              <a:rPr lang="nl-NL" dirty="0">
                <a:hlinkClick r:id="rId7"/>
              </a:rPr>
              <a:t>https://github.com/javaee-samples/javaee7-docker-maven</a:t>
            </a:r>
            <a:endParaRPr lang="nl-NL" dirty="0"/>
          </a:p>
          <a:p>
            <a:r>
              <a:rPr lang="nl-NL" dirty="0"/>
              <a:t>https://github.com/GoogleContainerTools/jib.git</a:t>
            </a:r>
          </a:p>
          <a:p>
            <a:r>
              <a:rPr lang="nl-NL" dirty="0">
                <a:hlinkClick r:id="rId8"/>
              </a:rPr>
              <a:t>https://github.com/fabric8io/shootout-docker-maven</a:t>
            </a:r>
            <a:endParaRPr lang="nl-NL" dirty="0"/>
          </a:p>
          <a:p>
            <a:r>
              <a:rPr lang="nl-NL" dirty="0">
                <a:hlinkClick r:id="rId3"/>
              </a:rPr>
              <a:t>https://github.com/carlossg/docker-maven</a:t>
            </a:r>
            <a:endParaRPr lang="nl-NL" dirty="0"/>
          </a:p>
          <a:p>
            <a:r>
              <a:rPr lang="nl-NL" dirty="0">
                <a:hlinkClick r:id="rId9"/>
              </a:rPr>
              <a:t>https://github.com/susimsek/maven-jib-plugin</a:t>
            </a:r>
            <a:endParaRPr lang="nl-NL" dirty="0"/>
          </a:p>
          <a:p>
            <a:endParaRPr lang="nl-NL" dirty="0"/>
          </a:p>
          <a:p>
            <a:r>
              <a:rPr lang="nl-NL" dirty="0">
                <a:hlinkClick r:id="rId10"/>
              </a:rPr>
              <a:t>https://github.com/ravening/Spring-Boot-Kubernetes</a:t>
            </a:r>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2514420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28</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29</a:t>
            </a:fld>
            <a:endParaRPr lang="nl-NL"/>
          </a:p>
        </p:txBody>
      </p:sp>
    </p:spTree>
    <p:extLst>
      <p:ext uri="{BB962C8B-B14F-4D97-AF65-F5344CB8AC3E}">
        <p14:creationId xmlns:p14="http://schemas.microsoft.com/office/powerpoint/2010/main" val="345869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355391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32</a:t>
            </a:fld>
            <a:endParaRPr lang="nl-NL"/>
          </a:p>
        </p:txBody>
      </p:sp>
    </p:spTree>
    <p:extLst>
      <p:ext uri="{BB962C8B-B14F-4D97-AF65-F5344CB8AC3E}">
        <p14:creationId xmlns:p14="http://schemas.microsoft.com/office/powerpoint/2010/main" val="883166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33</a:t>
            </a:fld>
            <a:endParaRPr lang="nl-NL"/>
          </a:p>
        </p:txBody>
      </p:sp>
    </p:spTree>
    <p:extLst>
      <p:ext uri="{BB962C8B-B14F-4D97-AF65-F5344CB8AC3E}">
        <p14:creationId xmlns:p14="http://schemas.microsoft.com/office/powerpoint/2010/main" val="2262851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sym typeface="Wingdings" panose="05000000000000000000" pitchFamily="2" charset="2"/>
              </a:rPr>
              <a:t>MATCH MADE IN HEAVEN</a:t>
            </a:r>
          </a:p>
          <a:p>
            <a:r>
              <a:rPr lang="en-US" dirty="0">
                <a:sym typeface="Wingdings" panose="05000000000000000000" pitchFamily="2" charset="2"/>
              </a:rPr>
              <a:t>Containers en microservices!</a:t>
            </a:r>
          </a:p>
          <a:p>
            <a:r>
              <a:rPr lang="en-US" dirty="0">
                <a:sym typeface="Wingdings" panose="05000000000000000000" pitchFamily="2" charset="2"/>
              </a:rPr>
              <a:t>CI/CD </a:t>
            </a:r>
            <a:r>
              <a:rPr lang="en-US" dirty="0" err="1">
                <a:sym typeface="Wingdings" panose="05000000000000000000" pitchFamily="2" charset="2"/>
              </a:rPr>
              <a:t>straten</a:t>
            </a:r>
            <a:r>
              <a:rPr lang="en-US" dirty="0">
                <a:sym typeface="Wingdings" panose="05000000000000000000" pitchFamily="2" charset="2"/>
              </a:rPr>
              <a:t> (ING/ABNAMRO)</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35</a:t>
            </a:fld>
            <a:endParaRPr lang="nl-NL"/>
          </a:p>
        </p:txBody>
      </p:sp>
    </p:spTree>
    <p:extLst>
      <p:ext uri="{BB962C8B-B14F-4D97-AF65-F5344CB8AC3E}">
        <p14:creationId xmlns:p14="http://schemas.microsoft.com/office/powerpoint/2010/main" val="986770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is the </a:t>
            </a:r>
            <a:r>
              <a:rPr lang="en-US" u="sng" dirty="0"/>
              <a:t>encapsulation of an application</a:t>
            </a:r>
            <a:r>
              <a:rPr lang="en-US" dirty="0"/>
              <a:t> so that it can be </a:t>
            </a:r>
            <a:r>
              <a:rPr lang="en-US" u="sng" dirty="0"/>
              <a:t>deployed in a repeatable manner </a:t>
            </a:r>
            <a:r>
              <a:rPr lang="en-US" dirty="0"/>
              <a:t>across </a:t>
            </a:r>
            <a:r>
              <a:rPr lang="en-US" u="sng" dirty="0"/>
              <a:t>an container-enabled platform</a:t>
            </a:r>
            <a:r>
              <a:rPr lang="en-US" dirty="0"/>
              <a:t> and can be </a:t>
            </a:r>
            <a:r>
              <a:rPr lang="en-US" u="sng" dirty="0"/>
              <a:t>managed</a:t>
            </a:r>
            <a:r>
              <a:rPr lang="en-US" dirty="0"/>
              <a:t> efficiently </a:t>
            </a:r>
            <a:r>
              <a:rPr lang="en-US" u="sng" dirty="0"/>
              <a:t>at scale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is </a:t>
            </a:r>
            <a:r>
              <a:rPr lang="en-US" dirty="0" err="1"/>
              <a:t>hetvoordeel</a:t>
            </a:r>
            <a:r>
              <a:rPr lang="en-US" dirty="0"/>
              <a:t>: </a:t>
            </a:r>
            <a:r>
              <a:rPr lang="en-US" dirty="0" err="1"/>
              <a:t>Alleen</a:t>
            </a:r>
            <a:r>
              <a:rPr lang="en-US" dirty="0"/>
              <a:t> maar containers </a:t>
            </a:r>
            <a:r>
              <a:rPr lang="en-US" dirty="0" err="1"/>
              <a:t>verplaatsen</a:t>
            </a:r>
            <a:r>
              <a:rPr lang="en-US" dirty="0"/>
              <a:t>/</a:t>
            </a:r>
            <a:r>
              <a:rPr lang="en-US" dirty="0" err="1"/>
              <a:t>deployen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36</a:t>
            </a:fld>
            <a:endParaRPr lang="nl-NL"/>
          </a:p>
        </p:txBody>
      </p:sp>
    </p:spTree>
    <p:extLst>
      <p:ext uri="{BB962C8B-B14F-4D97-AF65-F5344CB8AC3E}">
        <p14:creationId xmlns:p14="http://schemas.microsoft.com/office/powerpoint/2010/main" val="4292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PODA is </a:t>
            </a:r>
            <a:r>
              <a:rPr lang="nl-NL" sz="1200" kern="1200" dirty="0" err="1">
                <a:solidFill>
                  <a:schemeClr val="tx1"/>
                </a:solidFill>
                <a:effectLst/>
                <a:latin typeface="+mn-lt"/>
                <a:ea typeface="+mn-ea"/>
                <a:cs typeface="+mn-cs"/>
              </a:rPr>
              <a:t>not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same</a:t>
            </a:r>
            <a:r>
              <a:rPr lang="nl-NL" sz="1200" kern="1200" dirty="0">
                <a:solidFill>
                  <a:schemeClr val="tx1"/>
                </a:solidFill>
                <a:effectLst/>
                <a:latin typeface="+mn-lt"/>
                <a:ea typeface="+mn-ea"/>
                <a:cs typeface="+mn-cs"/>
              </a:rPr>
              <a:t> as WORA. 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5</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56661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3183482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10</a:t>
            </a:fld>
            <a:endParaRPr lang="nl-NL"/>
          </a:p>
        </p:txBody>
      </p:sp>
    </p:spTree>
    <p:extLst>
      <p:ext uri="{BB962C8B-B14F-4D97-AF65-F5344CB8AC3E}">
        <p14:creationId xmlns:p14="http://schemas.microsoft.com/office/powerpoint/2010/main" val="3808866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24-2-2020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veggiemonk/awesome-docker" TargetMode="External"/><Relationship Id="rId3" Type="http://schemas.openxmlformats.org/officeDocument/2006/relationships/hyperlink" Target="http://training.play-with-docker.com/" TargetMode="External"/><Relationship Id="rId7" Type="http://schemas.openxmlformats.org/officeDocument/2006/relationships/hyperlink" Target="https://github.com/dwyl/learn-docker"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prakhar.me/docker-curriculum/" TargetMode="External"/><Relationship Id="rId5" Type="http://schemas.openxmlformats.org/officeDocument/2006/relationships/hyperlink" Target="https://www.katacoda.com/courses/docker" TargetMode="External"/><Relationship Id="rId4" Type="http://schemas.openxmlformats.org/officeDocument/2006/relationships/hyperlink" Target="http://labs.play-with-docker.com/" TargetMode="External"/><Relationship Id="rId9" Type="http://schemas.openxmlformats.org/officeDocument/2006/relationships/hyperlink" Target="https://github.com/machzqcq/docker-for-al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www.thomasmaurer.ch/2019/08/run-linux-containers-with-docker-desktop-and-wsl-2/" TargetMode="Externa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dirty="0"/>
          </a:p>
        </p:txBody>
      </p:sp>
      <p:sp>
        <p:nvSpPr>
          <p:cNvPr id="3" name="Ondertitel 2"/>
          <p:cNvSpPr>
            <a:spLocks noGrp="1"/>
          </p:cNvSpPr>
          <p:nvPr>
            <p:ph type="subTitle" idx="1"/>
          </p:nvPr>
        </p:nvSpPr>
        <p:spPr/>
        <p:txBody>
          <a:bodyPr/>
          <a:lstStyle/>
          <a:p>
            <a:r>
              <a:rPr lang="nl-NL" dirty="0"/>
              <a:t>Introductie IN </a:t>
            </a:r>
            <a:r>
              <a:rPr lang="nl-NL" dirty="0" err="1"/>
              <a:t>containerization</a:t>
            </a:r>
            <a:endParaRPr lang="nl-NL" dirty="0"/>
          </a:p>
        </p:txBody>
      </p:sp>
      <p:pic>
        <p:nvPicPr>
          <p:cNvPr id="5" name="Afbeelding 4" descr="Afbeelding met teken, klok, kamer&#10;&#10;Automatisch gegenereerde beschrijving">
            <a:extLst>
              <a:ext uri="{FF2B5EF4-FFF2-40B4-BE49-F238E27FC236}">
                <a16:creationId xmlns:a16="http://schemas.microsoft.com/office/drawing/2014/main" id="{A384C569-DD5F-43A3-95E9-9BBD1A8FCC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924" y="4981387"/>
            <a:ext cx="970697" cy="970697"/>
          </a:xfrm>
          <a:prstGeom prst="rect">
            <a:avLst/>
          </a:prstGeom>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err="1"/>
              <a:t>Limitations</a:t>
            </a:r>
            <a:r>
              <a:rPr lang="nl-NL" dirty="0"/>
              <a:t> of </a:t>
            </a:r>
            <a:r>
              <a:rPr lang="nl-NL" dirty="0" err="1"/>
              <a:t>the</a:t>
            </a:r>
            <a:r>
              <a:rPr lang="nl-NL" dirty="0"/>
              <a:t> </a:t>
            </a:r>
            <a:r>
              <a:rPr lang="nl-NL" dirty="0" err="1"/>
              <a:t>cloud</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VM resources zoals memory, CPU en storage.</a:t>
            </a:r>
            <a:br>
              <a:rPr lang="nl-NL" sz="2400" dirty="0"/>
            </a:br>
            <a:br>
              <a:rPr lang="nl-NL" sz="2400" dirty="0"/>
            </a:br>
            <a:r>
              <a:rPr lang="nl-NL" sz="2400" dirty="0"/>
              <a:t>Onderzoek toont aan : “OS overhead per VM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681855" y="3524483"/>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3690659" y="3524482"/>
            <a:ext cx="1690081" cy="2872188"/>
          </a:xfrm>
          <a:prstGeom prst="rect">
            <a:avLst/>
          </a:prstGeom>
        </p:spPr>
      </p:pic>
      <p:pic>
        <p:nvPicPr>
          <p:cNvPr id="7" name="Afbeelding 6">
            <a:extLst>
              <a:ext uri="{FF2B5EF4-FFF2-40B4-BE49-F238E27FC236}">
                <a16:creationId xmlns:a16="http://schemas.microsoft.com/office/drawing/2014/main" id="{A0169C18-DEA8-47CB-B786-7A20D101584C}"/>
              </a:ext>
            </a:extLst>
          </p:cNvPr>
          <p:cNvPicPr>
            <a:picLocks noChangeAspect="1"/>
          </p:cNvPicPr>
          <p:nvPr/>
        </p:nvPicPr>
        <p:blipFill>
          <a:blip r:embed="rId5"/>
          <a:stretch>
            <a:fillRect/>
          </a:stretch>
        </p:blipFill>
        <p:spPr>
          <a:xfrm>
            <a:off x="6476343" y="3524483"/>
            <a:ext cx="1648055" cy="2872189"/>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6"/>
          <a:stretch>
            <a:fillRect/>
          </a:stretch>
        </p:blipFill>
        <p:spPr>
          <a:xfrm>
            <a:off x="9155297" y="352448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31843"/>
              <a:gd name="adj2" fmla="val 1036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7"/>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2650733"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5517575"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rechts 14">
            <a:extLst>
              <a:ext uri="{FF2B5EF4-FFF2-40B4-BE49-F238E27FC236}">
                <a16:creationId xmlns:a16="http://schemas.microsoft.com/office/drawing/2014/main" id="{89EC2BE7-925B-44B2-87D2-CF5702154E97}"/>
              </a:ext>
            </a:extLst>
          </p:cNvPr>
          <p:cNvSpPr/>
          <p:nvPr/>
        </p:nvSpPr>
        <p:spPr>
          <a:xfrm>
            <a:off x="8261234" y="4444870"/>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Containers </a:t>
            </a:r>
            <a:r>
              <a:rPr lang="nl-NL" dirty="0" err="1"/>
              <a:t>could</a:t>
            </a:r>
            <a:r>
              <a:rPr lang="nl-NL" dirty="0"/>
              <a:t> </a:t>
            </a:r>
            <a:r>
              <a:rPr lang="nl-NL" dirty="0" err="1"/>
              <a:t>solve</a:t>
            </a:r>
            <a:r>
              <a:rPr lang="nl-NL" dirty="0"/>
              <a:t> </a:t>
            </a:r>
            <a:r>
              <a:rPr lang="nl-NL" dirty="0" err="1"/>
              <a:t>this</a:t>
            </a:r>
            <a:endParaRPr lang="nl-NL" dirty="0"/>
          </a:p>
        </p:txBody>
      </p:sp>
    </p:spTree>
    <p:extLst>
      <p:ext uri="{BB962C8B-B14F-4D97-AF65-F5344CB8AC3E}">
        <p14:creationId xmlns:p14="http://schemas.microsoft.com/office/powerpoint/2010/main" val="179702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 je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15</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D760B-CB09-404F-A312-FE6CA363F2E1}"/>
              </a:ext>
            </a:extLst>
          </p:cNvPr>
          <p:cNvSpPr>
            <a:spLocks noGrp="1"/>
          </p:cNvSpPr>
          <p:nvPr>
            <p:ph type="title"/>
          </p:nvPr>
        </p:nvSpPr>
        <p:spPr>
          <a:xfrm>
            <a:off x="396000" y="1080000"/>
            <a:ext cx="10009641" cy="1238657"/>
          </a:xfrm>
        </p:spPr>
        <p:txBody>
          <a:bodyPr/>
          <a:lstStyle/>
          <a:p>
            <a:r>
              <a:rPr lang="nl-NL" dirty="0"/>
              <a:t>Wat is de toegevoegde waarde van </a:t>
            </a:r>
            <a:r>
              <a:rPr lang="nl-NL" dirty="0" err="1"/>
              <a:t>docker</a:t>
            </a:r>
            <a:r>
              <a:rPr lang="nl-NL" dirty="0"/>
              <a:t> voor een </a:t>
            </a:r>
            <a:r>
              <a:rPr lang="nl-NL" dirty="0" err="1"/>
              <a:t>javaan</a:t>
            </a:r>
            <a:r>
              <a:rPr lang="nl-NL" dirty="0"/>
              <a:t>?</a:t>
            </a:r>
          </a:p>
        </p:txBody>
      </p:sp>
      <p:pic>
        <p:nvPicPr>
          <p:cNvPr id="6" name="Afbeelding 5" descr="Afbeelding met teken, klok, kamer&#10;&#10;Automatisch gegenereerde beschrijving">
            <a:extLst>
              <a:ext uri="{FF2B5EF4-FFF2-40B4-BE49-F238E27FC236}">
                <a16:creationId xmlns:a16="http://schemas.microsoft.com/office/drawing/2014/main" id="{BDD76591-DF66-4270-8E60-C8365CE6B8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0314" y="3429000"/>
            <a:ext cx="2138039" cy="2138039"/>
          </a:xfrm>
          <a:prstGeom prst="rect">
            <a:avLst/>
          </a:prstGeom>
        </p:spPr>
      </p:pic>
      <p:pic>
        <p:nvPicPr>
          <p:cNvPr id="1030" name="Picture 6" descr="formación Fundamentos Java SE">
            <a:extLst>
              <a:ext uri="{FF2B5EF4-FFF2-40B4-BE49-F238E27FC236}">
                <a16:creationId xmlns:a16="http://schemas.microsoft.com/office/drawing/2014/main" id="{966116E1-C78F-4088-8427-5019C228D9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4075" y="3015097"/>
            <a:ext cx="2551942" cy="255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Met </a:t>
            </a:r>
            <a:r>
              <a:rPr lang="nl-NL" dirty="0" err="1"/>
              <a:t>java</a:t>
            </a:r>
            <a:r>
              <a:rPr lang="nl-NL" dirty="0"/>
              <a:t> hadden we al</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973" y="1639428"/>
            <a:ext cx="7124006" cy="357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1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afgeronde hoeken 21">
            <a:extLst>
              <a:ext uri="{FF2B5EF4-FFF2-40B4-BE49-F238E27FC236}">
                <a16:creationId xmlns:a16="http://schemas.microsoft.com/office/drawing/2014/main" id="{B7E85B75-7EC2-46F4-A4E8-78CD784F1727}"/>
              </a:ext>
            </a:extLst>
          </p:cNvPr>
          <p:cNvSpPr/>
          <p:nvPr/>
        </p:nvSpPr>
        <p:spPr>
          <a:xfrm>
            <a:off x="6595732" y="1559702"/>
            <a:ext cx="3912782" cy="3224949"/>
          </a:xfrm>
          <a:prstGeom prst="roundRect">
            <a:avLst>
              <a:gd name="adj" fmla="val 6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afgeronde hoeken 20">
            <a:extLst>
              <a:ext uri="{FF2B5EF4-FFF2-40B4-BE49-F238E27FC236}">
                <a16:creationId xmlns:a16="http://schemas.microsoft.com/office/drawing/2014/main" id="{7DC24BC9-BFE5-4429-85C9-DD430770ED60}"/>
              </a:ext>
            </a:extLst>
          </p:cNvPr>
          <p:cNvSpPr/>
          <p:nvPr/>
        </p:nvSpPr>
        <p:spPr>
          <a:xfrm>
            <a:off x="1031358" y="1690689"/>
            <a:ext cx="3912782" cy="1738312"/>
          </a:xfrm>
          <a:prstGeom prst="roundRect">
            <a:avLst>
              <a:gd name="adj" fmla="val 9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7" name="Tijdelijke aanduiding voor inhoud 12">
            <a:extLst>
              <a:ext uri="{FF2B5EF4-FFF2-40B4-BE49-F238E27FC236}">
                <a16:creationId xmlns:a16="http://schemas.microsoft.com/office/drawing/2014/main" id="{41401FE0-BC81-4D03-8619-F68F4EE27D0C}"/>
              </a:ext>
            </a:extLst>
          </p:cNvPr>
          <p:cNvGraphicFramePr>
            <a:graphicFrameLocks/>
          </p:cNvGraphicFramePr>
          <p:nvPr>
            <p:extLst>
              <p:ext uri="{D42A27DB-BD31-4B8C-83A1-F6EECF244321}">
                <p14:modId xmlns:p14="http://schemas.microsoft.com/office/powerpoint/2010/main" val="3106319926"/>
              </p:ext>
            </p:extLst>
          </p:nvPr>
        </p:nvGraphicFramePr>
        <p:xfrm>
          <a:off x="6791366" y="1690688"/>
          <a:ext cx="3437157" cy="3806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Tijdelijke aanduiding voor inhoud 12">
            <a:extLst>
              <a:ext uri="{FF2B5EF4-FFF2-40B4-BE49-F238E27FC236}">
                <a16:creationId xmlns:a16="http://schemas.microsoft.com/office/drawing/2014/main" id="{208B1F64-EFA3-464E-9D98-3218BE5C662D}"/>
              </a:ext>
            </a:extLst>
          </p:cNvPr>
          <p:cNvGraphicFramePr>
            <a:graphicFrameLocks/>
          </p:cNvGraphicFramePr>
          <p:nvPr>
            <p:extLst>
              <p:ext uri="{D42A27DB-BD31-4B8C-83A1-F6EECF244321}">
                <p14:modId xmlns:p14="http://schemas.microsoft.com/office/powerpoint/2010/main" val="2687433753"/>
              </p:ext>
            </p:extLst>
          </p:nvPr>
        </p:nvGraphicFramePr>
        <p:xfrm>
          <a:off x="1283699" y="1733552"/>
          <a:ext cx="3437157" cy="3806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6" descr="formación Fundamentos Java SE">
            <a:extLst>
              <a:ext uri="{FF2B5EF4-FFF2-40B4-BE49-F238E27FC236}">
                <a16:creationId xmlns:a16="http://schemas.microsoft.com/office/drawing/2014/main" id="{38BDF19F-6285-42FD-A133-965A09695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89560" y="5582761"/>
            <a:ext cx="1196378" cy="1133584"/>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descr="Afbeelding met teken, klok, kamer&#10;&#10;Automatisch gegenereerde beschrijving">
            <a:extLst>
              <a:ext uri="{FF2B5EF4-FFF2-40B4-BE49-F238E27FC236}">
                <a16:creationId xmlns:a16="http://schemas.microsoft.com/office/drawing/2014/main" id="{7A00C067-4C01-4929-A0A1-5FD12AE40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11746" y="5684641"/>
            <a:ext cx="1173359" cy="1173359"/>
          </a:xfrm>
          <a:prstGeom prst="rect">
            <a:avLst/>
          </a:prstGeom>
        </p:spPr>
      </p:pic>
      <p:sp>
        <p:nvSpPr>
          <p:cNvPr id="25" name="Titel 1">
            <a:extLst>
              <a:ext uri="{FF2B5EF4-FFF2-40B4-BE49-F238E27FC236}">
                <a16:creationId xmlns:a16="http://schemas.microsoft.com/office/drawing/2014/main" id="{A1A57F4A-D560-4DC6-9216-C34EF895145F}"/>
              </a:ext>
            </a:extLst>
          </p:cNvPr>
          <p:cNvSpPr txBox="1">
            <a:spLocks/>
          </p:cNvSpPr>
          <p:nvPr/>
        </p:nvSpPr>
        <p:spPr>
          <a:xfrm>
            <a:off x="838200" y="365125"/>
            <a:ext cx="11265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t>Enige verschil: unit of </a:t>
            </a:r>
            <a:r>
              <a:rPr lang="nl-NL" dirty="0" err="1"/>
              <a:t>deployment</a:t>
            </a:r>
            <a:r>
              <a:rPr lang="nl-NL" dirty="0"/>
              <a:t>?</a:t>
            </a:r>
          </a:p>
        </p:txBody>
      </p:sp>
    </p:spTree>
    <p:extLst>
      <p:ext uri="{BB962C8B-B14F-4D97-AF65-F5344CB8AC3E}">
        <p14:creationId xmlns:p14="http://schemas.microsoft.com/office/powerpoint/2010/main" val="247391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vanuit het veld</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rot="20771218">
            <a:off x="1192094" y="5951081"/>
            <a:ext cx="1133644"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err="1">
                <a:effectLst>
                  <a:glow rad="152400">
                    <a:schemeClr val="tx1">
                      <a:alpha val="65000"/>
                    </a:schemeClr>
                  </a:glow>
                </a:effectLst>
              </a:rPr>
              <a:t>Isolation</a:t>
            </a:r>
            <a:endParaRPr lang="nl-NL" dirty="0">
              <a:effectLst>
                <a:glow rad="152400">
                  <a:schemeClr val="tx1">
                    <a:alpha val="65000"/>
                  </a:schemeClr>
                </a:glow>
              </a:effectLst>
            </a:endParaRPr>
          </a:p>
        </p:txBody>
      </p:sp>
      <p:sp>
        <p:nvSpPr>
          <p:cNvPr id="10" name="Tekstvak 9">
            <a:extLst>
              <a:ext uri="{FF2B5EF4-FFF2-40B4-BE49-F238E27FC236}">
                <a16:creationId xmlns:a16="http://schemas.microsoft.com/office/drawing/2014/main" id="{CCE7063F-984A-4FEB-A4FC-DB545DD20A11}"/>
              </a:ext>
            </a:extLst>
          </p:cNvPr>
          <p:cNvSpPr txBox="1"/>
          <p:nvPr/>
        </p:nvSpPr>
        <p:spPr>
          <a:xfrm rot="195120">
            <a:off x="4484612" y="6166332"/>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rot="21081549">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rot="539869">
            <a:off x="1385650" y="5155806"/>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2771662-5AB0-4CAF-B22F-2A8317E05F3D}"/>
              </a:ext>
            </a:extLst>
          </p:cNvPr>
          <p:cNvSpPr txBox="1">
            <a:spLocks/>
          </p:cNvSpPr>
          <p:nvPr/>
        </p:nvSpPr>
        <p:spPr>
          <a:xfrm>
            <a:off x="2471336" y="932771"/>
            <a:ext cx="6889091" cy="957673"/>
          </a:xfrm>
          <a:prstGeom prst="rect">
            <a:avLst/>
          </a:prstGeom>
          <a:effectLst>
            <a:glow rad="101600">
              <a:schemeClr val="accent2">
                <a:satMod val="175000"/>
                <a:alpha val="40000"/>
              </a:schemeClr>
            </a:glow>
          </a:effectLst>
        </p:spPr>
        <p:txBody>
          <a:bodyPr>
            <a:normAutofit fontScale="625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CONTAINERIZATION?</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 name="Afbeelding 9">
            <a:extLst>
              <a:ext uri="{FF2B5EF4-FFF2-40B4-BE49-F238E27FC236}">
                <a16:creationId xmlns:a16="http://schemas.microsoft.com/office/drawing/2014/main" id="{44B0DA31-B290-4346-8CC4-BF31D09E9A76}"/>
              </a:ext>
            </a:extLst>
          </p:cNvPr>
          <p:cNvPicPr>
            <a:picLocks noChangeAspect="1"/>
          </p:cNvPicPr>
          <p:nvPr/>
        </p:nvPicPr>
        <p:blipFill>
          <a:blip r:embed="rId2"/>
          <a:stretch>
            <a:fillRect/>
          </a:stretch>
        </p:blipFill>
        <p:spPr>
          <a:xfrm>
            <a:off x="4666431" y="1802985"/>
            <a:ext cx="2498901" cy="3380209"/>
          </a:xfrm>
          <a:prstGeom prst="rect">
            <a:avLst/>
          </a:prstGeom>
        </p:spPr>
      </p:pic>
      <p:pic>
        <p:nvPicPr>
          <p:cNvPr id="11" name="Afbeelding 10">
            <a:extLst>
              <a:ext uri="{FF2B5EF4-FFF2-40B4-BE49-F238E27FC236}">
                <a16:creationId xmlns:a16="http://schemas.microsoft.com/office/drawing/2014/main" id="{D808D266-9F82-4515-B24D-73125EBF6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7974" y="1674806"/>
            <a:ext cx="662209" cy="827762"/>
          </a:xfrm>
          <a:prstGeom prst="rect">
            <a:avLst/>
          </a:prstGeom>
        </p:spPr>
      </p:pic>
      <p:sp>
        <p:nvSpPr>
          <p:cNvPr id="8" name="Tijdelijke aanduiding voor inhoud 2">
            <a:extLst>
              <a:ext uri="{FF2B5EF4-FFF2-40B4-BE49-F238E27FC236}">
                <a16:creationId xmlns:a16="http://schemas.microsoft.com/office/drawing/2014/main" id="{F716FB63-0BDD-4E74-9607-080B312BFF5D}"/>
              </a:ext>
            </a:extLst>
          </p:cNvPr>
          <p:cNvSpPr txBox="1">
            <a:spLocks/>
          </p:cNvSpPr>
          <p:nvPr/>
        </p:nvSpPr>
        <p:spPr>
          <a:xfrm>
            <a:off x="2913176" y="509573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a:solidFill>
                  <a:srgbClr val="FFFF00"/>
                </a:solidFill>
                <a:effectLst>
                  <a:glow rad="203200">
                    <a:schemeClr val="tx1"/>
                  </a:glow>
                </a:effectLst>
              </a:rPr>
              <a:t>Docker?!?</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3059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p:txBody>
          <a:bodyPr/>
          <a:lstStyle/>
          <a:p>
            <a:r>
              <a:rPr lang="nl-NL" dirty="0"/>
              <a:t>Impact </a:t>
            </a:r>
            <a:r>
              <a:rPr lang="nl-NL" dirty="0" err="1"/>
              <a:t>docker</a:t>
            </a:r>
            <a:r>
              <a:rPr lang="nl-NL" dirty="0"/>
              <a:t> op development </a:t>
            </a:r>
            <a:r>
              <a:rPr lang="nl-NL" dirty="0" err="1"/>
              <a:t>process</a:t>
            </a:r>
            <a:endParaRPr lang="nl-NL" dirty="0"/>
          </a:p>
        </p:txBody>
      </p:sp>
      <p:grpSp>
        <p:nvGrpSpPr>
          <p:cNvPr id="22" name="Groep 21">
            <a:extLst>
              <a:ext uri="{FF2B5EF4-FFF2-40B4-BE49-F238E27FC236}">
                <a16:creationId xmlns:a16="http://schemas.microsoft.com/office/drawing/2014/main" id="{A43BCADD-E6B3-4A9F-9A0E-B33BFF9E9ABD}"/>
              </a:ext>
            </a:extLst>
          </p:cNvPr>
          <p:cNvGrpSpPr/>
          <p:nvPr/>
        </p:nvGrpSpPr>
        <p:grpSpPr>
          <a:xfrm>
            <a:off x="1749350" y="2583713"/>
            <a:ext cx="7777410" cy="2775096"/>
            <a:chOff x="1749350" y="2583713"/>
            <a:chExt cx="7777410" cy="2775096"/>
          </a:xfrm>
        </p:grpSpPr>
        <p:sp>
          <p:nvSpPr>
            <p:cNvPr id="19" name="Pijl: links 18">
              <a:extLst>
                <a:ext uri="{FF2B5EF4-FFF2-40B4-BE49-F238E27FC236}">
                  <a16:creationId xmlns:a16="http://schemas.microsoft.com/office/drawing/2014/main" id="{550E75FC-FDCA-4195-878C-F4A3257EA3FA}"/>
                </a:ext>
              </a:extLst>
            </p:cNvPr>
            <p:cNvSpPr/>
            <p:nvPr/>
          </p:nvSpPr>
          <p:spPr>
            <a:xfrm flipH="1">
              <a:off x="6150123" y="2583713"/>
              <a:ext cx="3376637"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 links 16">
              <a:extLst>
                <a:ext uri="{FF2B5EF4-FFF2-40B4-BE49-F238E27FC236}">
                  <a16:creationId xmlns:a16="http://schemas.microsoft.com/office/drawing/2014/main" id="{4EB02A34-F47A-4324-9814-2D985441CEE3}"/>
                </a:ext>
              </a:extLst>
            </p:cNvPr>
            <p:cNvSpPr/>
            <p:nvPr/>
          </p:nvSpPr>
          <p:spPr>
            <a:xfrm>
              <a:off x="2332300" y="2583713"/>
              <a:ext cx="2533900"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3E98EC38-3638-4FEB-AB54-CAC9A6CDE13F}"/>
                </a:ext>
              </a:extLst>
            </p:cNvPr>
            <p:cNvSpPr/>
            <p:nvPr/>
          </p:nvSpPr>
          <p:spPr>
            <a:xfrm>
              <a:off x="4398380"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other</a:t>
              </a:r>
              <a:br>
                <a:rPr lang="nl-NL" dirty="0"/>
              </a:br>
              <a:r>
                <a:rPr lang="nl-NL" dirty="0"/>
                <a:t>tests</a:t>
              </a:r>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749350" y="3429000"/>
              <a:ext cx="2533901"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3" name="Rechthoek: afgeronde hoeken 12">
              <a:extLst>
                <a:ext uri="{FF2B5EF4-FFF2-40B4-BE49-F238E27FC236}">
                  <a16:creationId xmlns:a16="http://schemas.microsoft.com/office/drawing/2014/main" id="{16D10475-05F3-4753-BD4E-FFF4252C4572}"/>
                </a:ext>
              </a:extLst>
            </p:cNvPr>
            <p:cNvSpPr/>
            <p:nvPr/>
          </p:nvSpPr>
          <p:spPr>
            <a:xfrm>
              <a:off x="6141575"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nl-NL" dirty="0"/>
            </a:p>
          </p:txBody>
        </p:sp>
        <p:sp>
          <p:nvSpPr>
            <p:cNvPr id="14" name="Rechthoek: afgeronde hoeken 13">
              <a:extLst>
                <a:ext uri="{FF2B5EF4-FFF2-40B4-BE49-F238E27FC236}">
                  <a16:creationId xmlns:a16="http://schemas.microsoft.com/office/drawing/2014/main" id="{D6BB4625-2D5B-48A2-AB5B-23AB30F3C483}"/>
                </a:ext>
              </a:extLst>
            </p:cNvPr>
            <p:cNvSpPr/>
            <p:nvPr/>
          </p:nvSpPr>
          <p:spPr>
            <a:xfrm>
              <a:off x="7884770" y="3385591"/>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run</a:t>
              </a:r>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2913190" y="3428999"/>
              <a:ext cx="1371735"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Unit test</a:t>
              </a:r>
            </a:p>
          </p:txBody>
        </p:sp>
        <p:sp>
          <p:nvSpPr>
            <p:cNvPr id="20" name="Tekstvak 19">
              <a:extLst>
                <a:ext uri="{FF2B5EF4-FFF2-40B4-BE49-F238E27FC236}">
                  <a16:creationId xmlns:a16="http://schemas.microsoft.com/office/drawing/2014/main" id="{45ADC049-77BC-44DE-93E5-59BBF99964C5}"/>
                </a:ext>
              </a:extLst>
            </p:cNvPr>
            <p:cNvSpPr txBox="1"/>
            <p:nvPr/>
          </p:nvSpPr>
          <p:spPr>
            <a:xfrm>
              <a:off x="2679409" y="4572922"/>
              <a:ext cx="2073516" cy="369332"/>
            </a:xfrm>
            <a:prstGeom prst="rect">
              <a:avLst/>
            </a:prstGeom>
            <a:noFill/>
          </p:spPr>
          <p:txBody>
            <a:bodyPr wrap="none" rtlCol="0">
              <a:spAutoFit/>
            </a:bodyPr>
            <a:lstStyle/>
            <a:p>
              <a:r>
                <a:rPr lang="nl-NL" dirty="0"/>
                <a:t>Docker downstream</a:t>
              </a:r>
            </a:p>
          </p:txBody>
        </p:sp>
        <p:sp>
          <p:nvSpPr>
            <p:cNvPr id="21" name="Tekstvak 20">
              <a:extLst>
                <a:ext uri="{FF2B5EF4-FFF2-40B4-BE49-F238E27FC236}">
                  <a16:creationId xmlns:a16="http://schemas.microsoft.com/office/drawing/2014/main" id="{266A7469-EA91-483F-A721-636E76DE21CD}"/>
                </a:ext>
              </a:extLst>
            </p:cNvPr>
            <p:cNvSpPr txBox="1"/>
            <p:nvPr/>
          </p:nvSpPr>
          <p:spPr>
            <a:xfrm>
              <a:off x="7445936" y="4572922"/>
              <a:ext cx="1786323" cy="369332"/>
            </a:xfrm>
            <a:prstGeom prst="rect">
              <a:avLst/>
            </a:prstGeom>
            <a:noFill/>
          </p:spPr>
          <p:txBody>
            <a:bodyPr wrap="none" rtlCol="0">
              <a:spAutoFit/>
            </a:bodyPr>
            <a:lstStyle/>
            <a:p>
              <a:r>
                <a:rPr lang="nl-NL" dirty="0"/>
                <a:t>Docker upstream</a:t>
              </a:r>
            </a:p>
          </p:txBody>
        </p:sp>
      </p:grpSp>
    </p:spTree>
    <p:extLst>
      <p:ext uri="{BB962C8B-B14F-4D97-AF65-F5344CB8AC3E}">
        <p14:creationId xmlns:p14="http://schemas.microsoft.com/office/powerpoint/2010/main" val="108388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21</a:t>
            </a:fld>
            <a:endParaRPr lang="en-US"/>
          </a:p>
        </p:txBody>
      </p:sp>
      <p:pic>
        <p:nvPicPr>
          <p:cNvPr id="3" name="Afbeelding 2">
            <a:extLst>
              <a:ext uri="{FF2B5EF4-FFF2-40B4-BE49-F238E27FC236}">
                <a16:creationId xmlns:a16="http://schemas.microsoft.com/office/drawing/2014/main" id="{F6E9C469-0C60-4F64-BEF8-640F793212D4}"/>
              </a:ext>
            </a:extLst>
          </p:cNvPr>
          <p:cNvPicPr>
            <a:picLocks noChangeAspect="1"/>
          </p:cNvPicPr>
          <p:nvPr/>
        </p:nvPicPr>
        <p:blipFill>
          <a:blip r:embed="rId3"/>
          <a:stretch>
            <a:fillRect/>
          </a:stretch>
        </p:blipFill>
        <p:spPr>
          <a:xfrm>
            <a:off x="2012632" y="1808956"/>
            <a:ext cx="7686675" cy="4429125"/>
          </a:xfrm>
          <a:prstGeom prst="rect">
            <a:avLst/>
          </a:prstGeom>
        </p:spPr>
      </p:pic>
    </p:spTree>
    <p:extLst>
      <p:ext uri="{BB962C8B-B14F-4D97-AF65-F5344CB8AC3E}">
        <p14:creationId xmlns:p14="http://schemas.microsoft.com/office/powerpoint/2010/main" val="501366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22</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2"/>
          <a:stretch>
            <a:fillRect/>
          </a:stretch>
        </p:blipFill>
        <p:spPr>
          <a:xfrm>
            <a:off x="838200" y="1574800"/>
            <a:ext cx="10010775" cy="4781550"/>
          </a:xfrm>
          <a:prstGeom prst="rect">
            <a:avLst/>
          </a:prstGeom>
        </p:spPr>
      </p:pic>
      <p:sp>
        <p:nvSpPr>
          <p:cNvPr id="7" name="Titel 1">
            <a:extLst>
              <a:ext uri="{FF2B5EF4-FFF2-40B4-BE49-F238E27FC236}">
                <a16:creationId xmlns:a16="http://schemas.microsoft.com/office/drawing/2014/main" id="{A7CA0368-33E5-4094-BD3B-05ECFD5C25E4}"/>
              </a:ext>
            </a:extLst>
          </p:cNvPr>
          <p:cNvSpPr>
            <a:spLocks noGrp="1"/>
          </p:cNvSpPr>
          <p:nvPr>
            <p:ph type="title"/>
          </p:nvPr>
        </p:nvSpPr>
        <p:spPr>
          <a:xfrm>
            <a:off x="838200" y="365125"/>
            <a:ext cx="10515600" cy="1325563"/>
          </a:xfrm>
        </p:spPr>
        <p:txBody>
          <a:bodyPr/>
          <a:lstStyle/>
          <a:p>
            <a:r>
              <a:rPr lang="en-US" dirty="0"/>
              <a:t>Upstream impact :  … naar</a:t>
            </a:r>
            <a:endParaRPr lang="nl-NL" dirty="0"/>
          </a:p>
        </p:txBody>
      </p:sp>
    </p:spTree>
    <p:extLst>
      <p:ext uri="{BB962C8B-B14F-4D97-AF65-F5344CB8AC3E}">
        <p14:creationId xmlns:p14="http://schemas.microsoft.com/office/powerpoint/2010/main" val="363303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Docker ondersteuning development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a:bodyPr>
          <a:lstStyle/>
          <a:p>
            <a:pPr marL="457200" indent="-457200">
              <a:buFont typeface="Arial" panose="020B0604020202020204" pitchFamily="34" charset="0"/>
              <a:buAutoNum type="arabicPeriod"/>
            </a:pPr>
            <a:r>
              <a:rPr lang="nl-NL" sz="2400" dirty="0" err="1">
                <a:sym typeface="Wingdings" panose="05000000000000000000" pitchFamily="2" charset="2"/>
              </a:rPr>
              <a:t>Eclipse</a:t>
            </a:r>
            <a:r>
              <a:rPr lang="nl-NL" sz="2400" dirty="0">
                <a:sym typeface="Wingdings" panose="05000000000000000000" pitchFamily="2" charset="2"/>
              </a:rPr>
              <a:t> native</a:t>
            </a:r>
          </a:p>
          <a:p>
            <a:pPr marL="909637" lvl="1" indent="-457200">
              <a:buFont typeface="Arial" panose="020B0604020202020204" pitchFamily="34" charset="0"/>
              <a:buAutoNum type="arabicPeriod"/>
            </a:pPr>
            <a:r>
              <a:rPr lang="nl-NL" sz="2400" dirty="0">
                <a:sym typeface="Wingdings" panose="05000000000000000000" pitchFamily="2" charset="2"/>
              </a:rPr>
              <a:t>Docker tools</a:t>
            </a:r>
          </a:p>
          <a:p>
            <a:pPr marL="909637" lvl="1" indent="-457200">
              <a:buFont typeface="Arial" panose="020B0604020202020204" pitchFamily="34" charset="0"/>
              <a:buAutoNum type="arabicPeriod"/>
            </a:pP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endParaRPr lang="nl-NL" sz="2400" dirty="0">
              <a:sym typeface="Wingdings" panose="05000000000000000000" pitchFamily="2" charset="2"/>
            </a:endParaRP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a:t>
            </a:r>
          </a:p>
          <a:p>
            <a:pPr marL="909637" lvl="1" indent="-457200">
              <a:buAutoNum type="arabicPeriod"/>
            </a:pPr>
            <a:r>
              <a:rPr lang="nl-NL" sz="2400" dirty="0">
                <a:sym typeface="Wingdings" panose="05000000000000000000" pitchFamily="2" charset="2"/>
              </a:rPr>
              <a:t>Multistage </a:t>
            </a:r>
            <a:r>
              <a:rPr lang="nl-NL" sz="2400" dirty="0" err="1">
                <a:sym typeface="Wingdings" panose="05000000000000000000" pitchFamily="2" charset="2"/>
              </a:rPr>
              <a:t>builds</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JIB</a:t>
            </a:r>
            <a:br>
              <a:rPr lang="nl-NL" sz="2400" dirty="0">
                <a:sym typeface="Wingdings" panose="05000000000000000000" pitchFamily="2" charset="2"/>
              </a:rPr>
            </a:br>
            <a:endParaRPr lang="nl-NL" sz="2400" dirty="0">
              <a:sym typeface="Wingdings" panose="05000000000000000000" pitchFamily="2" charset="2"/>
            </a:endParaRPr>
          </a:p>
          <a:p>
            <a:pPr marL="0" indent="0">
              <a:buNone/>
            </a:pPr>
            <a:r>
              <a:rPr lang="nl-NL" sz="2400" dirty="0">
                <a:sym typeface="Wingdings" panose="05000000000000000000" pitchFamily="2" charset="2"/>
              </a:rPr>
              <a:t>Andere </a:t>
            </a:r>
            <a:r>
              <a:rPr lang="nl-NL" sz="2400" dirty="0" err="1">
                <a:sym typeface="Wingdings" panose="05000000000000000000" pitchFamily="2" charset="2"/>
              </a:rPr>
              <a:t>IDE’s</a:t>
            </a:r>
            <a:r>
              <a:rPr lang="nl-NL" sz="2400" dirty="0">
                <a:sym typeface="Wingdings" panose="05000000000000000000" pitchFamily="2" charset="2"/>
              </a:rPr>
              <a:t> ? (</a:t>
            </a:r>
            <a:r>
              <a:rPr lang="nl-NL" sz="2400" dirty="0" err="1">
                <a:sym typeface="Wingdings" panose="05000000000000000000" pitchFamily="2" charset="2"/>
              </a:rPr>
              <a:t>Intellij</a:t>
            </a:r>
            <a:r>
              <a:rPr lang="nl-NL" sz="2400" dirty="0">
                <a:sym typeface="Wingdings" panose="05000000000000000000" pitchFamily="2" charset="2"/>
              </a:rPr>
              <a:t> , </a:t>
            </a:r>
            <a:r>
              <a:rPr lang="nl-NL" sz="2400" dirty="0" err="1">
                <a:sym typeface="Wingdings" panose="05000000000000000000" pitchFamily="2" charset="2"/>
              </a:rPr>
              <a:t>visual</a:t>
            </a:r>
            <a:r>
              <a:rPr lang="nl-NL" sz="2400" dirty="0">
                <a:sym typeface="Wingdings" panose="05000000000000000000" pitchFamily="2" charset="2"/>
              </a:rPr>
              <a:t> studio code)</a:t>
            </a:r>
          </a:p>
          <a:p>
            <a:pPr marL="457200" indent="-457200">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jl: links 26">
            <a:extLst>
              <a:ext uri="{FF2B5EF4-FFF2-40B4-BE49-F238E27FC236}">
                <a16:creationId xmlns:a16="http://schemas.microsoft.com/office/drawing/2014/main" id="{0507B54F-AE33-4DD7-BE5B-77A760E522CA}"/>
              </a:ext>
            </a:extLst>
          </p:cNvPr>
          <p:cNvSpPr/>
          <p:nvPr/>
        </p:nvSpPr>
        <p:spPr>
          <a:xfrm>
            <a:off x="5064540" y="3313930"/>
            <a:ext cx="1602073"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Pijl: links 24">
            <a:extLst>
              <a:ext uri="{FF2B5EF4-FFF2-40B4-BE49-F238E27FC236}">
                <a16:creationId xmlns:a16="http://schemas.microsoft.com/office/drawing/2014/main" id="{4943E646-60D0-4236-BEB4-A90D83135861}"/>
              </a:ext>
            </a:extLst>
          </p:cNvPr>
          <p:cNvSpPr/>
          <p:nvPr/>
        </p:nvSpPr>
        <p:spPr>
          <a:xfrm>
            <a:off x="6776482" y="3904408"/>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a:xfrm>
            <a:off x="-6748" y="365125"/>
            <a:ext cx="12565284" cy="1325563"/>
          </a:xfrm>
        </p:spPr>
        <p:txBody>
          <a:bodyPr/>
          <a:lstStyle/>
          <a:p>
            <a:r>
              <a:rPr lang="nl-NL" dirty="0"/>
              <a:t>Impact downstream – </a:t>
            </a:r>
            <a:r>
              <a:rPr lang="nl-NL" dirty="0" err="1"/>
              <a:t>higher</a:t>
            </a:r>
            <a:r>
              <a:rPr lang="nl-NL" dirty="0"/>
              <a:t> level tests </a:t>
            </a:r>
            <a:r>
              <a:rPr lang="nl-NL" dirty="0" err="1"/>
              <a:t>local</a:t>
            </a:r>
            <a:endParaRPr lang="nl-NL" dirty="0"/>
          </a:p>
        </p:txBody>
      </p:sp>
      <p:sp>
        <p:nvSpPr>
          <p:cNvPr id="17" name="Pijl: links 16">
            <a:extLst>
              <a:ext uri="{FF2B5EF4-FFF2-40B4-BE49-F238E27FC236}">
                <a16:creationId xmlns:a16="http://schemas.microsoft.com/office/drawing/2014/main" id="{4EB02A34-F47A-4324-9814-2D985441CEE3}"/>
              </a:ext>
            </a:extLst>
          </p:cNvPr>
          <p:cNvSpPr/>
          <p:nvPr/>
        </p:nvSpPr>
        <p:spPr>
          <a:xfrm>
            <a:off x="6803134" y="2443609"/>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877375" y="3450260"/>
            <a:ext cx="2533901" cy="109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3041215" y="3450258"/>
            <a:ext cx="2030950"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Unit test / </a:t>
            </a:r>
          </a:p>
          <a:p>
            <a:r>
              <a:rPr lang="nl-NL" dirty="0"/>
              <a:t>    </a:t>
            </a:r>
            <a:r>
              <a:rPr lang="nl-NL" dirty="0" err="1"/>
              <a:t>integration</a:t>
            </a:r>
            <a:r>
              <a:rPr lang="nl-NL" dirty="0"/>
              <a:t> test</a:t>
            </a:r>
          </a:p>
        </p:txBody>
      </p:sp>
      <p:sp>
        <p:nvSpPr>
          <p:cNvPr id="16" name="Rechthoek: afgeronde hoeken 15">
            <a:extLst>
              <a:ext uri="{FF2B5EF4-FFF2-40B4-BE49-F238E27FC236}">
                <a16:creationId xmlns:a16="http://schemas.microsoft.com/office/drawing/2014/main" id="{15C05A29-F7F3-435E-AC48-567F0A907169}"/>
              </a:ext>
            </a:extLst>
          </p:cNvPr>
          <p:cNvSpPr/>
          <p:nvPr/>
        </p:nvSpPr>
        <p:spPr>
          <a:xfrm>
            <a:off x="7909742" y="3998610"/>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   </a:t>
            </a:r>
            <a:r>
              <a:rPr lang="nl-NL" dirty="0" err="1"/>
              <a:t>develop</a:t>
            </a:r>
            <a:endParaRPr lang="nl-NL" dirty="0"/>
          </a:p>
        </p:txBody>
      </p:sp>
      <p:sp>
        <p:nvSpPr>
          <p:cNvPr id="23" name="Rechthoek: afgeronde hoeken 22">
            <a:extLst>
              <a:ext uri="{FF2B5EF4-FFF2-40B4-BE49-F238E27FC236}">
                <a16:creationId xmlns:a16="http://schemas.microsoft.com/office/drawing/2014/main" id="{FC236090-3BD3-412A-B286-EA6E08FC3A44}"/>
              </a:ext>
            </a:extLst>
          </p:cNvPr>
          <p:cNvSpPr/>
          <p:nvPr/>
        </p:nvSpPr>
        <p:spPr>
          <a:xfrm>
            <a:off x="7927954" y="2579937"/>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develop</a:t>
            </a:r>
            <a:endParaRPr lang="nl-NL" dirty="0"/>
          </a:p>
        </p:txBody>
      </p:sp>
      <p:sp>
        <p:nvSpPr>
          <p:cNvPr id="26" name="Rechthoek: afgeronde hoeken 25">
            <a:extLst>
              <a:ext uri="{FF2B5EF4-FFF2-40B4-BE49-F238E27FC236}">
                <a16:creationId xmlns:a16="http://schemas.microsoft.com/office/drawing/2014/main" id="{1716FF64-B561-4D91-9C79-6AB8ED1C45DA}"/>
              </a:ext>
            </a:extLst>
          </p:cNvPr>
          <p:cNvSpPr/>
          <p:nvPr/>
        </p:nvSpPr>
        <p:spPr>
          <a:xfrm>
            <a:off x="6209628" y="2426472"/>
            <a:ext cx="607239" cy="295587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t>
            </a:r>
          </a:p>
          <a:p>
            <a:pPr algn="ctr"/>
            <a:r>
              <a:rPr lang="nl-NL" dirty="0"/>
              <a:t>e</a:t>
            </a:r>
          </a:p>
          <a:p>
            <a:pPr algn="ctr"/>
            <a:r>
              <a:rPr lang="nl-NL" dirty="0"/>
              <a:t>g</a:t>
            </a:r>
          </a:p>
          <a:p>
            <a:pPr algn="ctr"/>
            <a:r>
              <a:rPr lang="nl-NL" dirty="0"/>
              <a:t>i</a:t>
            </a:r>
          </a:p>
          <a:p>
            <a:pPr algn="ctr"/>
            <a:r>
              <a:rPr lang="nl-NL" dirty="0"/>
              <a:t>r</a:t>
            </a:r>
          </a:p>
          <a:p>
            <a:pPr algn="ctr"/>
            <a:r>
              <a:rPr lang="nl-NL" dirty="0"/>
              <a:t>t</a:t>
            </a:r>
          </a:p>
          <a:p>
            <a:pPr algn="ctr"/>
            <a:r>
              <a:rPr lang="nl-NL" dirty="0"/>
              <a:t>y</a:t>
            </a:r>
          </a:p>
          <a:p>
            <a:pPr algn="ctr"/>
            <a:r>
              <a:rPr lang="nl-NL" dirty="0"/>
              <a:t>y</a:t>
            </a:r>
          </a:p>
        </p:txBody>
      </p:sp>
    </p:spTree>
    <p:extLst>
      <p:ext uri="{BB962C8B-B14F-4D97-AF65-F5344CB8AC3E}">
        <p14:creationId xmlns:p14="http://schemas.microsoft.com/office/powerpoint/2010/main" val="1388595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55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NOW 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736" y="1890444"/>
            <a:ext cx="3318024" cy="3558061"/>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3" y="5524826"/>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178442" y="411424"/>
            <a:ext cx="12414814" cy="1325563"/>
          </a:xfrm>
        </p:spPr>
        <p:txBody>
          <a:bodyPr/>
          <a:lstStyle/>
          <a:p>
            <a:r>
              <a:rPr lang="nl-NL" dirty="0" err="1"/>
              <a:t>docker</a:t>
            </a:r>
            <a:r>
              <a:rPr lang="nl-NL" dirty="0"/>
              <a:t> &amp; </a:t>
            </a:r>
            <a:r>
              <a:rPr lang="nl-NL" dirty="0" err="1"/>
              <a:t>future</a:t>
            </a:r>
            <a:r>
              <a:rPr lang="nl-NL" dirty="0"/>
              <a:t> (</a:t>
            </a:r>
            <a:r>
              <a:rPr lang="nl-NL" dirty="0" err="1">
                <a:sym typeface="Wingdings" panose="05000000000000000000" pitchFamily="2" charset="2"/>
              </a:rPr>
              <a:t>cloud</a:t>
            </a:r>
            <a:r>
              <a:rPr lang="nl-NL" dirty="0">
                <a:sym typeface="Wingdings" panose="05000000000000000000" pitchFamily="2" charset="2"/>
              </a:rPr>
              <a:t>) development</a:t>
            </a:r>
            <a:endParaRPr lang="nl-NL" dirty="0"/>
          </a:p>
        </p:txBody>
      </p:sp>
      <p:sp>
        <p:nvSpPr>
          <p:cNvPr id="6" name="Rechthoek 5">
            <a:extLst>
              <a:ext uri="{FF2B5EF4-FFF2-40B4-BE49-F238E27FC236}">
                <a16:creationId xmlns:a16="http://schemas.microsoft.com/office/drawing/2014/main" id="{8C7B4D16-8E71-42CE-9C4D-26FBC4E1ECF0}"/>
              </a:ext>
            </a:extLst>
          </p:cNvPr>
          <p:cNvSpPr/>
          <p:nvPr/>
        </p:nvSpPr>
        <p:spPr>
          <a:xfrm>
            <a:off x="952982" y="1736987"/>
            <a:ext cx="6096000" cy="4247317"/>
          </a:xfrm>
          <a:prstGeom prst="rect">
            <a:avLst/>
          </a:prstGeom>
        </p:spPr>
        <p:txBody>
          <a:bodyPr>
            <a:spAutoFit/>
          </a:bodyPr>
          <a:lstStyle/>
          <a:p>
            <a:pPr marL="457200" indent="-457200">
              <a:buAutoNum type="arabicPeriod"/>
            </a:pPr>
            <a:r>
              <a:rPr lang="nl-NL" dirty="0" err="1">
                <a:sym typeface="Wingdings" panose="05000000000000000000" pitchFamily="2" charset="2"/>
              </a:rPr>
              <a:t>Develop</a:t>
            </a:r>
            <a:r>
              <a:rPr lang="nl-NL" dirty="0">
                <a:sym typeface="Wingdings" panose="05000000000000000000" pitchFamily="2" charset="2"/>
              </a:rPr>
              <a:t> </a:t>
            </a:r>
            <a:r>
              <a:rPr lang="nl-NL" dirty="0" err="1">
                <a:sym typeface="Wingdings" panose="05000000000000000000" pitchFamily="2" charset="2"/>
              </a:rPr>
              <a:t>inside</a:t>
            </a:r>
            <a:r>
              <a:rPr lang="nl-NL" dirty="0">
                <a:sym typeface="Wingdings" panose="05000000000000000000" pitchFamily="2" charset="2"/>
              </a:rPr>
              <a:t> a container</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CodeWind</a:t>
            </a:r>
            <a:endParaRPr lang="nl-NL" dirty="0">
              <a:sym typeface="Wingdings" panose="05000000000000000000" pitchFamily="2" charset="2"/>
            </a:endParaRPr>
          </a:p>
          <a:p>
            <a:pPr marL="914400" lvl="1" indent="-457200">
              <a:buAutoNum type="arabicPeriod"/>
            </a:pPr>
            <a:r>
              <a:rPr lang="nl-NL" dirty="0">
                <a:sym typeface="Wingdings" panose="05000000000000000000" pitchFamily="2" charset="2"/>
              </a:rPr>
              <a:t>Visual Studio Code Remote - Containers extension</a:t>
            </a:r>
          </a:p>
          <a:p>
            <a:pPr marL="914400" lvl="1" indent="-457200">
              <a:buAutoNum type="arabicPeriod"/>
            </a:pPr>
            <a:endParaRPr lang="nl-NL" dirty="0">
              <a:sym typeface="Wingdings" panose="05000000000000000000" pitchFamily="2" charset="2"/>
            </a:endParaRPr>
          </a:p>
          <a:p>
            <a:pPr marL="914400" lvl="1" indent="-457200">
              <a:buAutoNum type="arabicPeriod"/>
            </a:pPr>
            <a:endParaRPr lang="nl-NL" dirty="0">
              <a:sym typeface="Wingdings" panose="05000000000000000000" pitchFamily="2" charset="2"/>
            </a:endParaRPr>
          </a:p>
          <a:p>
            <a:pPr marL="457200" indent="-457200">
              <a:buAutoNum type="arabicPeriod"/>
            </a:pPr>
            <a:r>
              <a:rPr lang="nl-NL" dirty="0">
                <a:sym typeface="Wingdings" panose="05000000000000000000" pitchFamily="2" charset="2"/>
              </a:rPr>
              <a:t>container </a:t>
            </a:r>
            <a:r>
              <a:rPr lang="nl-NL" dirty="0" err="1">
                <a:sym typeface="Wingdings" panose="05000000000000000000" pitchFamily="2" charset="2"/>
              </a:rPr>
              <a:t>orchestrators</a:t>
            </a:r>
            <a:r>
              <a:rPr lang="nl-NL" dirty="0">
                <a:sym typeface="Wingdings" panose="05000000000000000000" pitchFamily="2" charset="2"/>
              </a:rPr>
              <a:t>:</a:t>
            </a:r>
          </a:p>
          <a:p>
            <a:pPr marL="914400" lvl="1" indent="-457200">
              <a:buAutoNum type="arabicPeriod"/>
            </a:pPr>
            <a:r>
              <a:rPr lang="nl-NL" dirty="0" err="1">
                <a:sym typeface="Wingdings" panose="05000000000000000000" pitchFamily="2" charset="2"/>
              </a:rPr>
              <a:t>Kubernetes</a:t>
            </a:r>
            <a:r>
              <a:rPr lang="nl-NL" dirty="0">
                <a:sym typeface="Wingdings" panose="05000000000000000000" pitchFamily="2" charset="2"/>
              </a:rPr>
              <a:t> (k8S)</a:t>
            </a:r>
          </a:p>
          <a:p>
            <a:pPr marL="914400" lvl="1" indent="-457200">
              <a:buAutoNum type="arabicPeriod"/>
            </a:pPr>
            <a:r>
              <a:rPr lang="nl-NL" dirty="0">
                <a:sym typeface="Wingdings" panose="05000000000000000000" pitchFamily="2" charset="2"/>
              </a:rPr>
              <a:t>Docker EE / Docker </a:t>
            </a:r>
            <a:r>
              <a:rPr lang="nl-NL" dirty="0" err="1">
                <a:sym typeface="Wingdings" panose="05000000000000000000" pitchFamily="2" charset="2"/>
              </a:rPr>
              <a:t>Swarm</a:t>
            </a: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r>
              <a:rPr lang="nl-NL" dirty="0" err="1"/>
              <a:t>Hybrid</a:t>
            </a:r>
            <a:r>
              <a:rPr lang="nl-NL" dirty="0"/>
              <a:t> </a:t>
            </a:r>
            <a:r>
              <a:rPr lang="nl-NL" dirty="0" err="1"/>
              <a:t>cloud</a:t>
            </a:r>
            <a:r>
              <a:rPr lang="nl-NL" dirty="0"/>
              <a:t>, </a:t>
            </a:r>
            <a:r>
              <a:rPr lang="nl-NL" dirty="0" err="1"/>
              <a:t>enterprise</a:t>
            </a:r>
            <a:r>
              <a:rPr lang="nl-NL" dirty="0"/>
              <a:t> </a:t>
            </a:r>
            <a:r>
              <a:rPr lang="nl-NL" dirty="0" err="1"/>
              <a:t>Kubernetes</a:t>
            </a:r>
            <a:r>
              <a:rPr lang="nl-NL" dirty="0"/>
              <a:t> </a:t>
            </a:r>
            <a:r>
              <a:rPr lang="nl-NL" dirty="0" err="1"/>
              <a:t>application</a:t>
            </a:r>
            <a:r>
              <a:rPr lang="nl-NL" dirty="0"/>
              <a:t> platforms</a:t>
            </a:r>
          </a:p>
          <a:p>
            <a:pPr marL="914400" lvl="1" indent="-457200">
              <a:buAutoNum type="arabicPeriod"/>
            </a:pPr>
            <a:r>
              <a:rPr lang="nl-NL" dirty="0" err="1">
                <a:sym typeface="Wingdings" panose="05000000000000000000" pitchFamily="2" charset="2"/>
              </a:rPr>
              <a:t>Redhat</a:t>
            </a:r>
            <a:r>
              <a:rPr lang="nl-NL" dirty="0">
                <a:sym typeface="Wingdings" panose="05000000000000000000" pitchFamily="2" charset="2"/>
              </a:rPr>
              <a:t> Openshift</a:t>
            </a:r>
          </a:p>
          <a:p>
            <a:pPr marL="914400" lvl="1" indent="-457200">
              <a:buAutoNum type="arabicPeriod"/>
            </a:pPr>
            <a:r>
              <a:rPr lang="nl-NL" dirty="0">
                <a:sym typeface="Wingdings" panose="05000000000000000000" pitchFamily="2" charset="2"/>
              </a:rPr>
              <a:t>Rancher</a:t>
            </a:r>
          </a:p>
          <a:p>
            <a:pPr marL="914400" lvl="1" indent="-457200">
              <a:buAutoNum type="arabicPeriod"/>
            </a:pPr>
            <a:r>
              <a:rPr lang="nl-NL" dirty="0">
                <a:sym typeface="Wingdings" panose="05000000000000000000" pitchFamily="2" charset="2"/>
              </a:rPr>
              <a:t>Marathon</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che</a:t>
            </a:r>
            <a:endParaRPr lang="nl-NL" dirty="0">
              <a:sym typeface="Wingdings" panose="05000000000000000000" pitchFamily="2" charset="2"/>
            </a:endParaRPr>
          </a:p>
        </p:txBody>
      </p:sp>
    </p:spTree>
    <p:extLst>
      <p:ext uri="{BB962C8B-B14F-4D97-AF65-F5344CB8AC3E}">
        <p14:creationId xmlns:p14="http://schemas.microsoft.com/office/powerpoint/2010/main" val="175225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en-US" b="1" dirty="0"/>
              <a:t>Development:</a:t>
            </a:r>
            <a:r>
              <a:rPr lang="en-US" dirty="0"/>
              <a:t>  </a:t>
            </a:r>
            <a:br>
              <a:rPr lang="en-US" dirty="0"/>
            </a:br>
            <a:r>
              <a:rPr lang="en-US" dirty="0"/>
              <a:t>Setting up multiple isolated development environments</a:t>
            </a:r>
            <a:br>
              <a:rPr lang="en-US" dirty="0"/>
            </a:br>
            <a:r>
              <a:rPr lang="en-US" dirty="0"/>
              <a:t>Running and debugging on production like environments</a:t>
            </a:r>
            <a:br>
              <a:rPr lang="en-US" dirty="0"/>
            </a:br>
            <a:r>
              <a:rPr lang="en-US" dirty="0"/>
              <a:t>Use it without polluting your local environment</a:t>
            </a:r>
            <a:br>
              <a:rPr lang="en-US" dirty="0"/>
            </a:br>
            <a:endParaRPr lang="en-US" dirty="0"/>
          </a:p>
          <a:p>
            <a:r>
              <a:rPr lang="en-US" b="1" dirty="0"/>
              <a:t>Testing:</a:t>
            </a:r>
            <a:r>
              <a:rPr lang="en-US" dirty="0"/>
              <a:t>  </a:t>
            </a:r>
            <a:br>
              <a:rPr lang="en-US" dirty="0"/>
            </a:br>
            <a:r>
              <a:rPr lang="en-US" dirty="0"/>
              <a:t>Setting up multiple isolated test environment</a:t>
            </a:r>
            <a:br>
              <a:rPr lang="en-US" dirty="0"/>
            </a:br>
            <a:r>
              <a:rPr lang="en-US" dirty="0"/>
              <a:t>Do production like testing locally</a:t>
            </a:r>
          </a:p>
          <a:p>
            <a:r>
              <a:rPr lang="en-US" b="1" dirty="0"/>
              <a:t>Deployment and Packaging:</a:t>
            </a:r>
            <a:r>
              <a:rPr lang="en-US" dirty="0"/>
              <a:t> </a:t>
            </a:r>
            <a:br>
              <a:rPr lang="en-US" dirty="0"/>
            </a:br>
            <a:r>
              <a:rPr lang="en-US" dirty="0"/>
              <a:t>Easy construction of production hardened containers</a:t>
            </a:r>
          </a:p>
          <a:p>
            <a:endParaRPr lang="nl-NL" dirty="0"/>
          </a:p>
        </p:txBody>
      </p:sp>
    </p:spTree>
    <p:extLst>
      <p:ext uri="{BB962C8B-B14F-4D97-AF65-F5344CB8AC3E}">
        <p14:creationId xmlns:p14="http://schemas.microsoft.com/office/powerpoint/2010/main" val="180450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a:t>links</a:t>
            </a:r>
          </a:p>
        </p:txBody>
      </p:sp>
      <p:graphicFrame>
        <p:nvGraphicFramePr>
          <p:cNvPr id="6" name="Tabel 6">
            <a:extLst>
              <a:ext uri="{FF2B5EF4-FFF2-40B4-BE49-F238E27FC236}">
                <a16:creationId xmlns:a16="http://schemas.microsoft.com/office/drawing/2014/main" id="{0F96E54C-0FD4-4370-BFD0-372D0E217EF7}"/>
              </a:ext>
            </a:extLst>
          </p:cNvPr>
          <p:cNvGraphicFramePr>
            <a:graphicFrameLocks noGrp="1"/>
          </p:cNvGraphicFramePr>
          <p:nvPr>
            <p:ph idx="1"/>
            <p:extLst>
              <p:ext uri="{D42A27DB-BD31-4B8C-83A1-F6EECF244321}">
                <p14:modId xmlns:p14="http://schemas.microsoft.com/office/powerpoint/2010/main" val="2159811542"/>
              </p:ext>
            </p:extLst>
          </p:nvPr>
        </p:nvGraphicFramePr>
        <p:xfrm>
          <a:off x="838200" y="1825625"/>
          <a:ext cx="10515600" cy="377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4983637"/>
                    </a:ext>
                  </a:extLst>
                </a:gridCol>
                <a:gridCol w="5257800">
                  <a:extLst>
                    <a:ext uri="{9D8B030D-6E8A-4147-A177-3AD203B41FA5}">
                      <a16:colId xmlns:a16="http://schemas.microsoft.com/office/drawing/2014/main" val="1014849077"/>
                    </a:ext>
                  </a:extLst>
                </a:gridCol>
              </a:tblGrid>
              <a:tr h="370840">
                <a:tc>
                  <a:txBody>
                    <a:bodyPr/>
                    <a:lstStyle/>
                    <a:p>
                      <a:pPr algn="l" rtl="0" fontAlgn="t"/>
                      <a:r>
                        <a:rPr lang="nl-NL" b="1" dirty="0">
                          <a:effectLst/>
                        </a:rPr>
                        <a:t>Link</a:t>
                      </a:r>
                    </a:p>
                  </a:txBody>
                  <a:tcPr/>
                </a:tc>
                <a:tc>
                  <a:txBody>
                    <a:bodyPr/>
                    <a:lstStyle/>
                    <a:p>
                      <a:pPr algn="l" rtl="0" fontAlgn="t"/>
                      <a:r>
                        <a:rPr lang="nl-NL" b="1">
                          <a:effectLst/>
                        </a:rPr>
                        <a:t>Description</a:t>
                      </a:r>
                    </a:p>
                  </a:txBody>
                  <a:tcPr/>
                </a:tc>
                <a:extLst>
                  <a:ext uri="{0D108BD9-81ED-4DB2-BD59-A6C34878D82A}">
                    <a16:rowId xmlns:a16="http://schemas.microsoft.com/office/drawing/2014/main" val="297634523"/>
                  </a:ext>
                </a:extLst>
              </a:tr>
              <a:tr h="370840">
                <a:tc>
                  <a:txBody>
                    <a:bodyPr/>
                    <a:lstStyle/>
                    <a:p>
                      <a:pPr algn="l" rtl="0" fontAlgn="t"/>
                      <a:r>
                        <a:rPr lang="nl-NL" b="0" u="sng">
                          <a:solidFill>
                            <a:srgbClr val="2156A5"/>
                          </a:solidFill>
                          <a:effectLst/>
                          <a:latin typeface="inherit"/>
                          <a:hlinkClick r:id="rId3"/>
                        </a:rPr>
                        <a:t>http://training.play-with-docker.com/</a:t>
                      </a:r>
                      <a:endParaRPr lang="nl-NL" b="0">
                        <a:effectLst/>
                        <a:latin typeface="inherit"/>
                      </a:endParaRPr>
                    </a:p>
                  </a:txBody>
                  <a:tcPr/>
                </a:tc>
                <a:tc>
                  <a:txBody>
                    <a:bodyPr/>
                    <a:lstStyle/>
                    <a:p>
                      <a:pPr algn="l" rtl="0" fontAlgn="t"/>
                      <a:r>
                        <a:rPr lang="en-US" b="0">
                          <a:effectLst/>
                          <a:latin typeface="inherit"/>
                        </a:rPr>
                        <a:t>Labs and tutorials on a wide breadth of topics.</a:t>
                      </a:r>
                    </a:p>
                  </a:txBody>
                  <a:tcPr/>
                </a:tc>
                <a:extLst>
                  <a:ext uri="{0D108BD9-81ED-4DB2-BD59-A6C34878D82A}">
                    <a16:rowId xmlns:a16="http://schemas.microsoft.com/office/drawing/2014/main" val="137631414"/>
                  </a:ext>
                </a:extLst>
              </a:tr>
              <a:tr h="370840">
                <a:tc>
                  <a:txBody>
                    <a:bodyPr/>
                    <a:lstStyle/>
                    <a:p>
                      <a:pPr algn="l" rtl="0" fontAlgn="t"/>
                      <a:r>
                        <a:rPr lang="nl-NL" b="0" u="sng">
                          <a:solidFill>
                            <a:srgbClr val="2156A5"/>
                          </a:solidFill>
                          <a:effectLst/>
                          <a:latin typeface="inherit"/>
                          <a:hlinkClick r:id="rId4"/>
                        </a:rPr>
                        <a:t>http://labs.play-with-docker.com/</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193316227"/>
                  </a:ext>
                </a:extLst>
              </a:tr>
              <a:tr h="370840">
                <a:tc>
                  <a:txBody>
                    <a:bodyPr/>
                    <a:lstStyle/>
                    <a:p>
                      <a:pPr algn="l" rtl="0" fontAlgn="t"/>
                      <a:r>
                        <a:rPr lang="nl-NL" b="0" u="sng">
                          <a:solidFill>
                            <a:srgbClr val="2156A5"/>
                          </a:solidFill>
                          <a:effectLst/>
                          <a:latin typeface="inherit"/>
                          <a:hlinkClick r:id="rId5"/>
                        </a:rPr>
                        <a:t>https://www.katacoda.com/courses/docker</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203957499"/>
                  </a:ext>
                </a:extLst>
              </a:tr>
              <a:tr h="370840">
                <a:tc>
                  <a:txBody>
                    <a:bodyPr/>
                    <a:lstStyle/>
                    <a:p>
                      <a:pPr algn="l" rtl="0" fontAlgn="t"/>
                      <a:r>
                        <a:rPr lang="nl-NL" b="0" u="sng">
                          <a:solidFill>
                            <a:srgbClr val="2156A5"/>
                          </a:solidFill>
                          <a:effectLst/>
                          <a:latin typeface="inherit"/>
                          <a:hlinkClick r:id="rId6"/>
                        </a:rPr>
                        <a:t>https://prakhar.me/docker-curriculum/</a:t>
                      </a:r>
                      <a:endParaRPr lang="nl-NL" b="0">
                        <a:effectLst/>
                        <a:latin typeface="inherit"/>
                      </a:endParaRPr>
                    </a:p>
                  </a:txBody>
                  <a:tcPr/>
                </a:tc>
                <a:tc>
                  <a:txBody>
                    <a:bodyPr/>
                    <a:lstStyle/>
                    <a:p>
                      <a:pPr algn="l" rtl="0" fontAlgn="t"/>
                      <a:r>
                        <a:rPr lang="en-US" b="0">
                          <a:effectLst/>
                          <a:latin typeface="inherit"/>
                        </a:rPr>
                        <a:t>A nice basics tutorial by Prakhar Srivastav from Google</a:t>
                      </a:r>
                    </a:p>
                  </a:txBody>
                  <a:tcPr/>
                </a:tc>
                <a:extLst>
                  <a:ext uri="{0D108BD9-81ED-4DB2-BD59-A6C34878D82A}">
                    <a16:rowId xmlns:a16="http://schemas.microsoft.com/office/drawing/2014/main" val="3868607262"/>
                  </a:ext>
                </a:extLst>
              </a:tr>
              <a:tr h="370840">
                <a:tc>
                  <a:txBody>
                    <a:bodyPr/>
                    <a:lstStyle/>
                    <a:p>
                      <a:pPr algn="l" rtl="0" fontAlgn="t"/>
                      <a:r>
                        <a:rPr lang="nl-NL" b="0" u="sng">
                          <a:solidFill>
                            <a:srgbClr val="2156A5"/>
                          </a:solidFill>
                          <a:effectLst/>
                          <a:latin typeface="inherit"/>
                          <a:hlinkClick r:id="rId7"/>
                        </a:rPr>
                        <a:t>https://github.com/dwyl/learn-docker</a:t>
                      </a:r>
                      <a:endParaRPr lang="nl-NL" b="0">
                        <a:effectLst/>
                        <a:latin typeface="inherit"/>
                      </a:endParaRPr>
                    </a:p>
                  </a:txBody>
                  <a:tcPr/>
                </a:tc>
                <a:tc>
                  <a:txBody>
                    <a:bodyPr/>
                    <a:lstStyle/>
                    <a:p>
                      <a:pPr algn="l" rtl="0" fontAlgn="t"/>
                      <a:r>
                        <a:rPr lang="en-US" b="0">
                          <a:effectLst/>
                          <a:latin typeface="inherit"/>
                        </a:rPr>
                        <a:t>Another basic tutorial with a lot of screenshots</a:t>
                      </a:r>
                    </a:p>
                  </a:txBody>
                  <a:tcPr/>
                </a:tc>
                <a:extLst>
                  <a:ext uri="{0D108BD9-81ED-4DB2-BD59-A6C34878D82A}">
                    <a16:rowId xmlns:a16="http://schemas.microsoft.com/office/drawing/2014/main" val="1097909070"/>
                  </a:ext>
                </a:extLst>
              </a:tr>
              <a:tr h="370840">
                <a:tc>
                  <a:txBody>
                    <a:bodyPr/>
                    <a:lstStyle/>
                    <a:p>
                      <a:pPr algn="l" rtl="0" fontAlgn="t"/>
                      <a:r>
                        <a:rPr lang="nl-NL" b="0" u="sng">
                          <a:solidFill>
                            <a:srgbClr val="2156A5"/>
                          </a:solidFill>
                          <a:effectLst/>
                          <a:latin typeface="inherit"/>
                          <a:hlinkClick r:id="rId8"/>
                        </a:rPr>
                        <a:t>https://github.com/veggiemonk/awesome-docker</a:t>
                      </a:r>
                      <a:endParaRPr lang="nl-NL" b="0">
                        <a:effectLst/>
                        <a:latin typeface="inherit"/>
                      </a:endParaRPr>
                    </a:p>
                  </a:txBody>
                  <a:tcPr/>
                </a:tc>
                <a:tc>
                  <a:txBody>
                    <a:bodyPr/>
                    <a:lstStyle/>
                    <a:p>
                      <a:pPr algn="l" rtl="0" fontAlgn="t"/>
                      <a:r>
                        <a:rPr lang="en-US" b="0">
                          <a:effectLst/>
                          <a:latin typeface="inherit"/>
                        </a:rPr>
                        <a:t>Collection of even more awesome Docker resources</a:t>
                      </a:r>
                    </a:p>
                  </a:txBody>
                  <a:tcPr/>
                </a:tc>
                <a:extLst>
                  <a:ext uri="{0D108BD9-81ED-4DB2-BD59-A6C34878D82A}">
                    <a16:rowId xmlns:a16="http://schemas.microsoft.com/office/drawing/2014/main" val="1354038316"/>
                  </a:ext>
                </a:extLst>
              </a:tr>
              <a:tr h="370840">
                <a:tc>
                  <a:txBody>
                    <a:bodyPr/>
                    <a:lstStyle/>
                    <a:p>
                      <a:pPr algn="l" rtl="0" fontAlgn="t"/>
                      <a:r>
                        <a:rPr lang="nl-NL" b="0" u="sng">
                          <a:solidFill>
                            <a:srgbClr val="2156A5"/>
                          </a:solidFill>
                          <a:effectLst/>
                          <a:latin typeface="inherit"/>
                          <a:hlinkClick r:id="rId9"/>
                        </a:rPr>
                        <a:t>https://github.com/machzqcq/docker-for-all</a:t>
                      </a:r>
                      <a:endParaRPr lang="nl-NL" b="0">
                        <a:effectLst/>
                        <a:latin typeface="inherit"/>
                      </a:endParaRPr>
                    </a:p>
                  </a:txBody>
                  <a:tcPr/>
                </a:tc>
                <a:tc>
                  <a:txBody>
                    <a:bodyPr/>
                    <a:lstStyle/>
                    <a:p>
                      <a:pPr algn="l" rtl="0" fontAlgn="t"/>
                      <a:r>
                        <a:rPr lang="en-US" b="0" dirty="0">
                          <a:effectLst/>
                          <a:latin typeface="inherit"/>
                        </a:rPr>
                        <a:t>Learn more about applying Docker in development, </a:t>
                      </a:r>
                      <a:r>
                        <a:rPr lang="en-US" b="0" dirty="0" err="1">
                          <a:effectLst/>
                          <a:latin typeface="inherit"/>
                        </a:rPr>
                        <a:t>devops</a:t>
                      </a:r>
                      <a:r>
                        <a:rPr lang="en-US" b="0" dirty="0">
                          <a:effectLst/>
                          <a:latin typeface="inherit"/>
                        </a:rPr>
                        <a:t>, testing, product management etc.</a:t>
                      </a:r>
                    </a:p>
                  </a:txBody>
                  <a:tcPr/>
                </a:tc>
                <a:extLst>
                  <a:ext uri="{0D108BD9-81ED-4DB2-BD59-A6C34878D82A}">
                    <a16:rowId xmlns:a16="http://schemas.microsoft.com/office/drawing/2014/main" val="2209467944"/>
                  </a:ext>
                </a:extLst>
              </a:tr>
            </a:tbl>
          </a:graphicData>
        </a:graphic>
      </p:graphicFrame>
    </p:spTree>
    <p:extLst>
      <p:ext uri="{BB962C8B-B14F-4D97-AF65-F5344CB8AC3E}">
        <p14:creationId xmlns:p14="http://schemas.microsoft.com/office/powerpoint/2010/main" val="152196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Alternatief:  </a:t>
            </a:r>
            <a:r>
              <a:rPr lang="nl-NL" dirty="0" err="1"/>
              <a:t>docker</a:t>
            </a:r>
            <a:r>
              <a:rPr lang="nl-NL" dirty="0"/>
              <a:t> on Wsl2</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a:t>
            </a:r>
            <a:r>
              <a:rPr lang="nl-NL" dirty="0" err="1">
                <a:hlinkClick r:id="rId2"/>
              </a:rPr>
              <a:t>https</a:t>
            </a:r>
            <a:r>
              <a:rPr lang="nl-NL" dirty="0">
                <a:hlinkClick r:id="rId2"/>
              </a:rPr>
              <a:t>://www.thomasmaurer.ch/2019/08/run-linux-containers-with-docker-desktop-and-wsl-2/</a:t>
            </a:r>
            <a:br>
              <a:rPr lang="nl-NL" dirty="0"/>
            </a:br>
            <a:endParaRPr lang="nl-NL" dirty="0"/>
          </a:p>
          <a:p>
            <a:pPr marL="342900" indent="-342900">
              <a:buFont typeface="Arial" panose="020B0604020202020204" pitchFamily="34" charset="0"/>
              <a:buAutoNum type="arabicPeriod"/>
            </a:pPr>
            <a:r>
              <a:rPr lang="nl-NL" dirty="0"/>
              <a:t>Draait alleen op </a:t>
            </a:r>
            <a:r>
              <a:rPr lang="en-US" dirty="0"/>
              <a:t>Windows 10 Insider Preview build 18932+.</a:t>
            </a:r>
            <a:endParaRPr lang="nl-NL" dirty="0"/>
          </a:p>
          <a:p>
            <a:pPr marL="342900" indent="-342900">
              <a:buAutoNum type="arabicPeriod"/>
            </a:pPr>
            <a:r>
              <a:rPr lang="nl-NL" dirty="0"/>
              <a:t>Maak een </a:t>
            </a:r>
            <a:r>
              <a:rPr lang="nl-NL" dirty="0" err="1"/>
              <a:t>dockerhub</a:t>
            </a:r>
            <a:r>
              <a:rPr lang="nl-NL" dirty="0"/>
              <a:t> account aan op </a:t>
            </a:r>
            <a:r>
              <a:rPr lang="nl-NL" dirty="0">
                <a:hlinkClick r:id="rId3"/>
              </a:rPr>
              <a:t>https://hub.docker.com/</a:t>
            </a:r>
            <a:endParaRPr lang="nl-NL" dirty="0"/>
          </a:p>
          <a:p>
            <a:pPr marL="342900" indent="-342900">
              <a:buAutoNum type="arabicPeriod"/>
            </a:pPr>
            <a:r>
              <a:rPr lang="nl-NL" dirty="0"/>
              <a:t>Hyper-V onder water.</a:t>
            </a:r>
          </a:p>
        </p:txBody>
      </p:sp>
      <p:pic>
        <p:nvPicPr>
          <p:cNvPr id="1026" name="Picture 2">
            <a:extLst>
              <a:ext uri="{FF2B5EF4-FFF2-40B4-BE49-F238E27FC236}">
                <a16:creationId xmlns:a16="http://schemas.microsoft.com/office/drawing/2014/main" id="{CB082D67-00AB-4728-BC32-7001430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066" y="3163199"/>
            <a:ext cx="5942024" cy="332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88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291248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634538"/>
          </a:xfrm>
        </p:spPr>
        <p:txBody>
          <a:bodyPr/>
          <a:lstStyle/>
          <a:p>
            <a:r>
              <a:rPr lang="en-US" dirty="0" err="1"/>
              <a:t>kubernetes</a:t>
            </a:r>
            <a:endParaRPr lang="nl-NL" dirty="0"/>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extLst>
              <p:ext uri="{D42A27DB-BD31-4B8C-83A1-F6EECF244321}">
                <p14:modId xmlns:p14="http://schemas.microsoft.com/office/powerpoint/2010/main" val="127834967"/>
              </p:ext>
            </p:extLst>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pic>
        <p:nvPicPr>
          <p:cNvPr id="4" name="Afbeelding 3">
            <a:extLst>
              <a:ext uri="{FF2B5EF4-FFF2-40B4-BE49-F238E27FC236}">
                <a16:creationId xmlns:a16="http://schemas.microsoft.com/office/drawing/2014/main" id="{F0C60787-D2CC-4E5E-93F8-15E8C6A26704}"/>
              </a:ext>
            </a:extLst>
          </p:cNvPr>
          <p:cNvPicPr>
            <a:picLocks noChangeAspect="1"/>
          </p:cNvPicPr>
          <p:nvPr/>
        </p:nvPicPr>
        <p:blipFill>
          <a:blip r:embed="rId8"/>
          <a:stretch>
            <a:fillRect/>
          </a:stretch>
        </p:blipFill>
        <p:spPr>
          <a:xfrm>
            <a:off x="736912" y="2121555"/>
            <a:ext cx="2686050" cy="3171825"/>
          </a:xfrm>
          <a:prstGeom prst="rect">
            <a:avLst/>
          </a:prstGeom>
        </p:spPr>
      </p:pic>
    </p:spTree>
    <p:extLst>
      <p:ext uri="{BB962C8B-B14F-4D97-AF65-F5344CB8AC3E}">
        <p14:creationId xmlns:p14="http://schemas.microsoft.com/office/powerpoint/2010/main" val="2439491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2D5039E-BC49-4044-9CB5-BDE56C4DCCD4}"/>
              </a:ext>
            </a:extLst>
          </p:cNvPr>
          <p:cNvPicPr>
            <a:picLocks noChangeAspect="1"/>
          </p:cNvPicPr>
          <p:nvPr/>
        </p:nvPicPr>
        <p:blipFill>
          <a:blip r:embed="rId2"/>
          <a:stretch>
            <a:fillRect/>
          </a:stretch>
        </p:blipFill>
        <p:spPr>
          <a:xfrm>
            <a:off x="1688504" y="2117174"/>
            <a:ext cx="6487430" cy="4048690"/>
          </a:xfrm>
          <a:prstGeom prst="rect">
            <a:avLst/>
          </a:prstGeom>
        </p:spPr>
      </p:pic>
      <p:sp>
        <p:nvSpPr>
          <p:cNvPr id="7" name="Titel 1">
            <a:extLst>
              <a:ext uri="{FF2B5EF4-FFF2-40B4-BE49-F238E27FC236}">
                <a16:creationId xmlns:a16="http://schemas.microsoft.com/office/drawing/2014/main" id="{11241287-E25D-4681-B9A9-953793C08603}"/>
              </a:ext>
            </a:extLst>
          </p:cNvPr>
          <p:cNvSpPr txBox="1">
            <a:spLocks/>
          </p:cNvSpPr>
          <p:nvPr/>
        </p:nvSpPr>
        <p:spPr>
          <a:xfrm>
            <a:off x="838200" y="791611"/>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Kubernetes: container orchestrator</a:t>
            </a:r>
            <a:endParaRPr lang="nl-NL" dirty="0"/>
          </a:p>
        </p:txBody>
      </p:sp>
    </p:spTree>
    <p:extLst>
      <p:ext uri="{BB962C8B-B14F-4D97-AF65-F5344CB8AC3E}">
        <p14:creationId xmlns:p14="http://schemas.microsoft.com/office/powerpoint/2010/main" val="1466532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9C438BF8-8079-4436-B5B5-51A73CBEA9EA}"/>
              </a:ext>
            </a:extLst>
          </p:cNvPr>
          <p:cNvSpPr>
            <a:spLocks noGrp="1"/>
          </p:cNvSpPr>
          <p:nvPr>
            <p:ph type="body" sz="quarter" idx="18"/>
          </p:nvPr>
        </p:nvSpPr>
        <p:spPr>
          <a:xfrm>
            <a:off x="4295775" y="3060218"/>
            <a:ext cx="3600450" cy="3307972"/>
          </a:xfrm>
        </p:spPr>
        <p:txBody>
          <a:bodyPr/>
          <a:lstStyle/>
          <a:p>
            <a:pPr algn="l"/>
            <a:r>
              <a:rPr lang="en-US" dirty="0">
                <a:sym typeface="Wingdings" panose="05000000000000000000" pitchFamily="2" charset="2"/>
              </a:rPr>
              <a:t>Lisa/DevTest 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voordeel</a:t>
            </a:r>
            <a:r>
              <a:rPr lang="en-US" dirty="0">
                <a:sym typeface="Wingdings" panose="05000000000000000000" pitchFamily="2" charset="2"/>
              </a:rPr>
              <a:t>. Is al </a:t>
            </a:r>
            <a:r>
              <a:rPr lang="en-US" dirty="0" err="1">
                <a:sym typeface="Wingdings" panose="05000000000000000000" pitchFamily="2" charset="2"/>
              </a:rPr>
              <a:t>gedistribueerd</a:t>
            </a:r>
            <a:r>
              <a:rPr lang="en-US" dirty="0">
                <a:sym typeface="Wingdings" panose="05000000000000000000" pitchFamily="2" charset="2"/>
              </a:rPr>
              <a:t> van nature, images </a:t>
            </a:r>
            <a:r>
              <a:rPr lang="en-US" dirty="0" err="1">
                <a:sym typeface="Wingdings" panose="05000000000000000000" pitchFamily="2" charset="2"/>
              </a:rPr>
              <a:t>zijn</a:t>
            </a:r>
            <a:r>
              <a:rPr lang="en-US" dirty="0">
                <a:sym typeface="Wingdings" panose="05000000000000000000" pitchFamily="2" charset="2"/>
              </a:rPr>
              <a:t> erg </a:t>
            </a:r>
            <a:r>
              <a:rPr lang="en-US" dirty="0" err="1">
                <a:sym typeface="Wingdings" panose="05000000000000000000" pitchFamily="2" charset="2"/>
              </a:rPr>
              <a:t>groot</a:t>
            </a:r>
            <a:r>
              <a:rPr lang="en-US" dirty="0">
                <a:sym typeface="Wingdings" panose="05000000000000000000" pitchFamily="2" charset="2"/>
              </a:rPr>
              <a:t>. </a:t>
            </a:r>
            <a:r>
              <a:rPr lang="en-US" dirty="0" err="1">
                <a:sym typeface="Wingdings" panose="05000000000000000000" pitchFamily="2" charset="2"/>
              </a:rPr>
              <a:t>Misschien</a:t>
            </a:r>
            <a:r>
              <a:rPr lang="en-US" dirty="0">
                <a:sym typeface="Wingdings" panose="05000000000000000000" pitchFamily="2" charset="2"/>
              </a:rPr>
              <a:t> </a:t>
            </a:r>
            <a:r>
              <a:rPr lang="en-US" dirty="0" err="1">
                <a:sym typeface="Wingdings" panose="05000000000000000000" pitchFamily="2" charset="2"/>
              </a:rPr>
              <a:t>draaien</a:t>
            </a:r>
            <a:r>
              <a:rPr lang="en-US" dirty="0">
                <a:sym typeface="Wingdings" panose="05000000000000000000" pitchFamily="2" charset="2"/>
              </a:rPr>
              <a:t> in de cloud. </a:t>
            </a:r>
            <a:r>
              <a:rPr lang="en-US" dirty="0" err="1">
                <a:sym typeface="Wingdings" panose="05000000000000000000" pitchFamily="2" charset="2"/>
              </a:rPr>
              <a:t>Geprobeerd</a:t>
            </a:r>
            <a:r>
              <a:rPr lang="en-US" dirty="0">
                <a:sym typeface="Wingdings" panose="05000000000000000000" pitchFamily="2" charset="2"/>
              </a:rPr>
              <a:t> maar </a:t>
            </a:r>
            <a:r>
              <a:rPr lang="en-US" dirty="0" err="1">
                <a:sym typeface="Wingdings" panose="05000000000000000000" pitchFamily="2" charset="2"/>
              </a:rPr>
              <a:t>niet</a:t>
            </a:r>
            <a:r>
              <a:rPr lang="en-US" dirty="0">
                <a:sym typeface="Wingdings" panose="05000000000000000000" pitchFamily="2" charset="2"/>
              </a:rPr>
              <a:t> erg </a:t>
            </a:r>
            <a:r>
              <a:rPr lang="en-US" dirty="0" err="1">
                <a:sym typeface="Wingdings" panose="05000000000000000000" pitchFamily="2" charset="2"/>
              </a:rPr>
              <a:t>succesvol</a:t>
            </a:r>
            <a:r>
              <a:rPr lang="en-US" dirty="0">
                <a:sym typeface="Wingdings" panose="05000000000000000000" pitchFamily="2" charset="2"/>
              </a:rPr>
              <a:t>.</a:t>
            </a:r>
          </a:p>
          <a:p>
            <a:pPr algn="l"/>
            <a:r>
              <a:rPr lang="en-US" dirty="0">
                <a:sym typeface="Wingdings" panose="05000000000000000000" pitchFamily="2" charset="2"/>
              </a:rPr>
              <a:t>EBX5  Kan (</a:t>
            </a:r>
            <a:r>
              <a:rPr lang="en-US" dirty="0" err="1">
                <a:sym typeface="Wingdings" panose="05000000000000000000" pitchFamily="2" charset="2"/>
              </a:rPr>
              <a:t>nog</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geheel</a:t>
            </a:r>
            <a:r>
              <a:rPr lang="en-US" dirty="0">
                <a:sym typeface="Wingdings" panose="05000000000000000000" pitchFamily="2" charset="2"/>
              </a:rPr>
              <a:t> via Docker want </a:t>
            </a:r>
            <a:r>
              <a:rPr lang="en-US" dirty="0" err="1">
                <a:sym typeface="Wingdings" panose="05000000000000000000" pitchFamily="2" charset="2"/>
              </a:rPr>
              <a:t>applicatie</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volledig</a:t>
            </a:r>
            <a:r>
              <a:rPr lang="en-US" dirty="0">
                <a:sym typeface="Wingdings" panose="05000000000000000000" pitchFamily="2" charset="2"/>
              </a:rPr>
              <a:t> </a:t>
            </a:r>
            <a:r>
              <a:rPr lang="en-US" dirty="0" err="1">
                <a:sym typeface="Wingdings" panose="05000000000000000000" pitchFamily="2" charset="2"/>
              </a:rPr>
              <a:t>geautomatiseerd</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deployen</a:t>
            </a:r>
            <a:r>
              <a:rPr lang="en-US" dirty="0">
                <a:sym typeface="Wingdings" panose="05000000000000000000" pitchFamily="2" charset="2"/>
              </a:rPr>
              <a:t>. </a:t>
            </a:r>
          </a:p>
          <a:p>
            <a:pPr algn="l"/>
            <a:endParaRPr lang="en-US" dirty="0"/>
          </a:p>
          <a:p>
            <a:pPr algn="l"/>
            <a:endParaRPr lang="nl-NL" dirty="0"/>
          </a:p>
        </p:txBody>
      </p:sp>
      <p:sp>
        <p:nvSpPr>
          <p:cNvPr id="14" name="Titel 13">
            <a:extLst>
              <a:ext uri="{FF2B5EF4-FFF2-40B4-BE49-F238E27FC236}">
                <a16:creationId xmlns:a16="http://schemas.microsoft.com/office/drawing/2014/main" id="{816923C6-7420-49EB-B081-F5F84E147CA7}"/>
              </a:ext>
            </a:extLst>
          </p:cNvPr>
          <p:cNvSpPr>
            <a:spLocks noGrp="1"/>
          </p:cNvSpPr>
          <p:nvPr>
            <p:ph type="title"/>
          </p:nvPr>
        </p:nvSpPr>
        <p:spPr/>
        <p:txBody>
          <a:bodyPr/>
          <a:lstStyle/>
          <a:p>
            <a:r>
              <a:rPr lang="en-US" dirty="0" err="1"/>
              <a:t>Toepassingen</a:t>
            </a:r>
            <a:endParaRPr lang="nl-NL" dirty="0"/>
          </a:p>
        </p:txBody>
      </p:sp>
      <p:sp>
        <p:nvSpPr>
          <p:cNvPr id="8" name="Tijdelijke aanduiding voor tekst 7">
            <a:extLst>
              <a:ext uri="{FF2B5EF4-FFF2-40B4-BE49-F238E27FC236}">
                <a16:creationId xmlns:a16="http://schemas.microsoft.com/office/drawing/2014/main" id="{849F3023-E4C0-4205-9940-988496DD0DC5}"/>
              </a:ext>
            </a:extLst>
          </p:cNvPr>
          <p:cNvSpPr>
            <a:spLocks noGrp="1"/>
          </p:cNvSpPr>
          <p:nvPr>
            <p:ph type="body" sz="quarter" idx="11"/>
          </p:nvPr>
        </p:nvSpPr>
        <p:spPr/>
        <p:txBody>
          <a:bodyPr/>
          <a:lstStyle/>
          <a:p>
            <a:pPr algn="l"/>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ontwikkelaars</a:t>
            </a:r>
            <a:r>
              <a:rPr lang="en-US" dirty="0">
                <a:sym typeface="Wingdings" panose="05000000000000000000" pitchFamily="2" charset="2"/>
              </a:rPr>
              <a:t>  </a:t>
            </a:r>
            <a:r>
              <a:rPr lang="en-US" dirty="0" err="1">
                <a:sym typeface="Wingdings" panose="05000000000000000000" pitchFamily="2" charset="2"/>
              </a:rPr>
              <a:t>Ontwikkel</a:t>
            </a:r>
            <a:r>
              <a:rPr lang="en-US" dirty="0">
                <a:sym typeface="Wingdings" panose="05000000000000000000" pitchFamily="2" charset="2"/>
              </a:rPr>
              <a:t>- /test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lokaal</a:t>
            </a:r>
            <a:r>
              <a:rPr lang="en-US" dirty="0">
                <a:sym typeface="Wingdings" panose="05000000000000000000" pitchFamily="2" charset="2"/>
              </a:rPr>
              <a:t> </a:t>
            </a:r>
            <a:r>
              <a:rPr lang="en-US" dirty="0" err="1">
                <a:sym typeface="Wingdings" panose="05000000000000000000" pitchFamily="2" charset="2"/>
              </a:rPr>
              <a:t>zoals</a:t>
            </a:r>
            <a:r>
              <a:rPr lang="en-US" dirty="0">
                <a:sym typeface="Wingdings" panose="05000000000000000000" pitchFamily="2" charset="2"/>
              </a:rPr>
              <a:t> in </a:t>
            </a:r>
            <a:r>
              <a:rPr lang="en-US" dirty="0" err="1">
                <a:sym typeface="Wingdings" panose="05000000000000000000" pitchFamily="2" charset="2"/>
              </a:rPr>
              <a:t>productie</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beheer</a:t>
            </a:r>
            <a:r>
              <a:rPr lang="en-US" dirty="0">
                <a:sym typeface="Wingdings" panose="05000000000000000000" pitchFamily="2" charset="2"/>
              </a:rPr>
              <a:t>    </a:t>
            </a:r>
            <a:r>
              <a:rPr lang="en-US" dirty="0" err="1">
                <a:sym typeface="Wingdings" panose="05000000000000000000" pitchFamily="2" charset="2"/>
              </a:rPr>
              <a:t>namaken</a:t>
            </a:r>
            <a:r>
              <a:rPr lang="en-US" dirty="0">
                <a:sym typeface="Wingdings" panose="05000000000000000000" pitchFamily="2" charset="2"/>
              </a:rPr>
              <a: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klant</a:t>
            </a:r>
            <a:r>
              <a:rPr lang="en-US" dirty="0">
                <a:sym typeface="Wingdings" panose="05000000000000000000" pitchFamily="2" charset="2"/>
              </a:rPr>
              <a:t>. </a:t>
            </a:r>
            <a:r>
              <a:rPr lang="en-US" dirty="0" err="1">
                <a:sym typeface="Wingdings" panose="05000000000000000000" pitchFamily="2" charset="2"/>
              </a:rPr>
              <a:t>Tijdelijke</a:t>
            </a:r>
            <a:r>
              <a:rPr lang="en-US" dirty="0">
                <a:sym typeface="Wingdings" panose="05000000000000000000" pitchFamily="2" charset="2"/>
              </a:rPr>
              <a:t> databases/ </a:t>
            </a:r>
            <a:r>
              <a:rPr lang="en-US" dirty="0" err="1">
                <a:sym typeface="Wingdings" panose="05000000000000000000" pitchFamily="2" charset="2"/>
              </a:rPr>
              <a:t>omgevingen</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Pre-sales  Demo’s in containers.</a:t>
            </a:r>
            <a:endParaRPr lang="nl-NL" dirty="0"/>
          </a:p>
        </p:txBody>
      </p:sp>
      <p:sp>
        <p:nvSpPr>
          <p:cNvPr id="11" name="Tijdelijke aanduiding voor tekst 10">
            <a:extLst>
              <a:ext uri="{FF2B5EF4-FFF2-40B4-BE49-F238E27FC236}">
                <a16:creationId xmlns:a16="http://schemas.microsoft.com/office/drawing/2014/main" id="{DAF1182B-36E2-41C9-AD91-0F987BF1D805}"/>
              </a:ext>
            </a:extLst>
          </p:cNvPr>
          <p:cNvSpPr>
            <a:spLocks noGrp="1"/>
          </p:cNvSpPr>
          <p:nvPr>
            <p:ph type="body" sz="quarter" idx="14"/>
          </p:nvPr>
        </p:nvSpPr>
        <p:spPr/>
        <p:txBody>
          <a:bodyPr/>
          <a:lstStyle/>
          <a:p>
            <a:r>
              <a:rPr lang="en-US" b="1" dirty="0"/>
              <a:t>LOKAAL / OP DE DESKTOP</a:t>
            </a:r>
          </a:p>
        </p:txBody>
      </p:sp>
      <p:sp>
        <p:nvSpPr>
          <p:cNvPr id="12" name="Tijdelijke aanduiding voor tekst 11">
            <a:extLst>
              <a:ext uri="{FF2B5EF4-FFF2-40B4-BE49-F238E27FC236}">
                <a16:creationId xmlns:a16="http://schemas.microsoft.com/office/drawing/2014/main" id="{EBA92872-EC1F-4D62-97FB-39F12E37E0DD}"/>
              </a:ext>
            </a:extLst>
          </p:cNvPr>
          <p:cNvSpPr>
            <a:spLocks noGrp="1"/>
          </p:cNvSpPr>
          <p:nvPr>
            <p:ph type="body" sz="quarter" idx="15"/>
          </p:nvPr>
        </p:nvSpPr>
        <p:spPr/>
        <p:txBody>
          <a:bodyPr/>
          <a:lstStyle/>
          <a:p>
            <a:r>
              <a:rPr lang="en-US" b="1" dirty="0" err="1">
                <a:sym typeface="Wingdings" panose="05000000000000000000" pitchFamily="2" charset="2"/>
              </a:rPr>
              <a:t>Onze</a:t>
            </a:r>
            <a:r>
              <a:rPr lang="en-US" b="1" dirty="0">
                <a:sym typeface="Wingdings" panose="05000000000000000000" pitchFamily="2" charset="2"/>
              </a:rPr>
              <a:t> </a:t>
            </a:r>
            <a:r>
              <a:rPr lang="en-US" b="1" dirty="0" err="1">
                <a:sym typeface="Wingdings" panose="05000000000000000000" pitchFamily="2" charset="2"/>
              </a:rPr>
              <a:t>producten</a:t>
            </a:r>
            <a:endParaRPr lang="nl-NL" b="1" dirty="0"/>
          </a:p>
        </p:txBody>
      </p:sp>
      <p:sp>
        <p:nvSpPr>
          <p:cNvPr id="13" name="Tijdelijke aanduiding voor tekst 12">
            <a:extLst>
              <a:ext uri="{FF2B5EF4-FFF2-40B4-BE49-F238E27FC236}">
                <a16:creationId xmlns:a16="http://schemas.microsoft.com/office/drawing/2014/main" id="{3EEB9096-E9F1-4BBA-9292-7DF3A8820863}"/>
              </a:ext>
            </a:extLst>
          </p:cNvPr>
          <p:cNvSpPr>
            <a:spLocks noGrp="1"/>
          </p:cNvSpPr>
          <p:nvPr>
            <p:ph type="body" sz="quarter" idx="16"/>
          </p:nvPr>
        </p:nvSpPr>
        <p:spPr/>
        <p:txBody>
          <a:bodyPr/>
          <a:lstStyle/>
          <a:p>
            <a:r>
              <a:rPr lang="en-US" b="1" dirty="0">
                <a:sym typeface="Wingdings" panose="05000000000000000000" pitchFamily="2" charset="2"/>
              </a:rPr>
              <a:t>BEST MATCH</a:t>
            </a:r>
            <a:endParaRPr lang="nl-NL" b="1" dirty="0"/>
          </a:p>
        </p:txBody>
      </p:sp>
      <p:sp>
        <p:nvSpPr>
          <p:cNvPr id="15" name="Tijdelijke aanduiding voor tekst 14">
            <a:extLst>
              <a:ext uri="{FF2B5EF4-FFF2-40B4-BE49-F238E27FC236}">
                <a16:creationId xmlns:a16="http://schemas.microsoft.com/office/drawing/2014/main" id="{0EAD6E47-A27B-419A-921D-0B384CAA8643}"/>
              </a:ext>
            </a:extLst>
          </p:cNvPr>
          <p:cNvSpPr>
            <a:spLocks noGrp="1"/>
          </p:cNvSpPr>
          <p:nvPr>
            <p:ph type="body" sz="quarter" idx="17"/>
          </p:nvPr>
        </p:nvSpPr>
        <p:spPr>
          <a:xfrm>
            <a:off x="8197104" y="3161408"/>
            <a:ext cx="3600450" cy="3307972"/>
          </a:xfrm>
        </p:spPr>
        <p:txBody>
          <a:bodyPr/>
          <a:lstStyle/>
          <a:p>
            <a:pPr algn="l"/>
            <a:r>
              <a:rPr lang="en-US" dirty="0">
                <a:sym typeface="Wingdings" panose="05000000000000000000" pitchFamily="2" charset="2"/>
              </a:rPr>
              <a:t>Micro services.</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GitHub repositories</a:t>
            </a:r>
          </a:p>
          <a:p>
            <a:pPr algn="l"/>
            <a:r>
              <a:rPr lang="en-US" dirty="0">
                <a:sym typeface="Wingdings" panose="05000000000000000000" pitchFamily="2" charset="2"/>
              </a:rPr>
              <a:t>CI / CD</a:t>
            </a:r>
          </a:p>
          <a:p>
            <a:pPr algn="l"/>
            <a:endParaRPr lang="nl-NL" dirty="0"/>
          </a:p>
        </p:txBody>
      </p:sp>
    </p:spTree>
    <p:extLst>
      <p:ext uri="{BB962C8B-B14F-4D97-AF65-F5344CB8AC3E}">
        <p14:creationId xmlns:p14="http://schemas.microsoft.com/office/powerpoint/2010/main" val="80807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9534-92BE-4798-9AA0-77F2BE7DD10C}"/>
              </a:ext>
            </a:extLst>
          </p:cNvPr>
          <p:cNvSpPr>
            <a:spLocks noGrp="1"/>
          </p:cNvSpPr>
          <p:nvPr>
            <p:ph type="title"/>
          </p:nvPr>
        </p:nvSpPr>
        <p:spPr>
          <a:xfrm>
            <a:off x="838200" y="509502"/>
            <a:ext cx="10515600" cy="1325563"/>
          </a:xfrm>
        </p:spPr>
        <p:txBody>
          <a:bodyPr/>
          <a:lstStyle/>
          <a:p>
            <a:r>
              <a:rPr lang="en-US" dirty="0"/>
              <a:t>IT IS NOT A VM!</a:t>
            </a:r>
            <a:endParaRPr lang="nl-NL" dirty="0"/>
          </a:p>
        </p:txBody>
      </p:sp>
      <p:sp>
        <p:nvSpPr>
          <p:cNvPr id="4" name="Tijdelijke aanduiding voor dianummer 3">
            <a:extLst>
              <a:ext uri="{FF2B5EF4-FFF2-40B4-BE49-F238E27FC236}">
                <a16:creationId xmlns:a16="http://schemas.microsoft.com/office/drawing/2014/main" id="{B2C9CD19-C971-46CF-AF9E-8F79577DFD2F}"/>
              </a:ext>
            </a:extLst>
          </p:cNvPr>
          <p:cNvSpPr>
            <a:spLocks noGrp="1"/>
          </p:cNvSpPr>
          <p:nvPr>
            <p:ph type="sldNum" sz="quarter" idx="12"/>
          </p:nvPr>
        </p:nvSpPr>
        <p:spPr>
          <a:xfrm>
            <a:off x="8412296" y="6348498"/>
            <a:ext cx="2743200" cy="365125"/>
          </a:xfrm>
        </p:spPr>
        <p:txBody>
          <a:bodyPr/>
          <a:lstStyle/>
          <a:p>
            <a:fld id="{43817D10-888F-476F-9842-45CFFF1201B3}" type="slidenum">
              <a:rPr lang="en-US" smtClean="0"/>
              <a:t>36</a:t>
            </a:fld>
            <a:endParaRPr lang="en-US" dirty="0"/>
          </a:p>
        </p:txBody>
      </p:sp>
      <p:sp>
        <p:nvSpPr>
          <p:cNvPr id="80" name="Rechthoek: afgeronde hoeken 79">
            <a:extLst>
              <a:ext uri="{FF2B5EF4-FFF2-40B4-BE49-F238E27FC236}">
                <a16:creationId xmlns:a16="http://schemas.microsoft.com/office/drawing/2014/main" id="{AB31BF6D-D19A-421B-B34F-ED199D7938A8}"/>
              </a:ext>
            </a:extLst>
          </p:cNvPr>
          <p:cNvSpPr/>
          <p:nvPr/>
        </p:nvSpPr>
        <p:spPr>
          <a:xfrm>
            <a:off x="2825392" y="3000054"/>
            <a:ext cx="2000607" cy="1992060"/>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Container</a:t>
            </a:r>
            <a:endParaRPr lang="nl-NL" sz="1100" dirty="0">
              <a:solidFill>
                <a:schemeClr val="tx1"/>
              </a:solidFill>
            </a:endParaRPr>
          </a:p>
        </p:txBody>
      </p:sp>
      <p:sp>
        <p:nvSpPr>
          <p:cNvPr id="78" name="Rechthoek: afgeronde hoeken 77">
            <a:extLst>
              <a:ext uri="{FF2B5EF4-FFF2-40B4-BE49-F238E27FC236}">
                <a16:creationId xmlns:a16="http://schemas.microsoft.com/office/drawing/2014/main" id="{B269F35E-2AF0-479F-8A1D-814609E65106}"/>
              </a:ext>
            </a:extLst>
          </p:cNvPr>
          <p:cNvSpPr/>
          <p:nvPr/>
        </p:nvSpPr>
        <p:spPr>
          <a:xfrm>
            <a:off x="8025944" y="2952946"/>
            <a:ext cx="1448624" cy="2039167"/>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Virtual machine</a:t>
            </a:r>
            <a:endParaRPr lang="nl-NL" sz="1100" dirty="0">
              <a:solidFill>
                <a:schemeClr val="tx1"/>
              </a:solidFill>
            </a:endParaRPr>
          </a:p>
        </p:txBody>
      </p:sp>
      <p:graphicFrame>
        <p:nvGraphicFramePr>
          <p:cNvPr id="8" name="Tijdelijke aanduiding voor inhoud 12">
            <a:extLst>
              <a:ext uri="{FF2B5EF4-FFF2-40B4-BE49-F238E27FC236}">
                <a16:creationId xmlns:a16="http://schemas.microsoft.com/office/drawing/2014/main" id="{FC45CD45-1D87-4193-8E09-3DEA32D61352}"/>
              </a:ext>
            </a:extLst>
          </p:cNvPr>
          <p:cNvGraphicFramePr>
            <a:graphicFrameLocks/>
          </p:cNvGraphicFramePr>
          <p:nvPr>
            <p:extLst>
              <p:ext uri="{D42A27DB-BD31-4B8C-83A1-F6EECF244321}">
                <p14:modId xmlns:p14="http://schemas.microsoft.com/office/powerpoint/2010/main" val="2999566481"/>
              </p:ext>
            </p:extLst>
          </p:nvPr>
        </p:nvGraphicFramePr>
        <p:xfrm>
          <a:off x="2865607" y="3256490"/>
          <a:ext cx="1871492" cy="1603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Tijdelijke aanduiding voor inhoud 12">
            <a:extLst>
              <a:ext uri="{FF2B5EF4-FFF2-40B4-BE49-F238E27FC236}">
                <a16:creationId xmlns:a16="http://schemas.microsoft.com/office/drawing/2014/main" id="{24002DFD-764E-4C30-B76B-45DF786BA57C}"/>
              </a:ext>
            </a:extLst>
          </p:cNvPr>
          <p:cNvGraphicFramePr>
            <a:graphicFrameLocks/>
          </p:cNvGraphicFramePr>
          <p:nvPr>
            <p:extLst>
              <p:ext uri="{D42A27DB-BD31-4B8C-83A1-F6EECF244321}">
                <p14:modId xmlns:p14="http://schemas.microsoft.com/office/powerpoint/2010/main" val="2063266059"/>
              </p:ext>
            </p:extLst>
          </p:nvPr>
        </p:nvGraphicFramePr>
        <p:xfrm>
          <a:off x="8054456" y="3236726"/>
          <a:ext cx="1300482" cy="1603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kstvak 5">
            <a:extLst>
              <a:ext uri="{FF2B5EF4-FFF2-40B4-BE49-F238E27FC236}">
                <a16:creationId xmlns:a16="http://schemas.microsoft.com/office/drawing/2014/main" id="{DF19A9A1-40B1-4C5D-A7ED-A9263454EBE1}"/>
              </a:ext>
            </a:extLst>
          </p:cNvPr>
          <p:cNvSpPr txBox="1"/>
          <p:nvPr/>
        </p:nvSpPr>
        <p:spPr>
          <a:xfrm>
            <a:off x="5909589" y="4151190"/>
            <a:ext cx="467242" cy="1015663"/>
          </a:xfrm>
          <a:prstGeom prst="rect">
            <a:avLst/>
          </a:prstGeom>
          <a:noFill/>
        </p:spPr>
        <p:txBody>
          <a:bodyPr wrap="square" rtlCol="0">
            <a:spAutoFit/>
          </a:bodyPr>
          <a:lstStyle/>
          <a:p>
            <a:r>
              <a:rPr lang="nl-NL" sz="6000" dirty="0"/>
              <a:t>=</a:t>
            </a:r>
          </a:p>
        </p:txBody>
      </p:sp>
      <p:cxnSp>
        <p:nvCxnSpPr>
          <p:cNvPr id="9" name="Rechte verbindingslijn 8">
            <a:extLst>
              <a:ext uri="{FF2B5EF4-FFF2-40B4-BE49-F238E27FC236}">
                <a16:creationId xmlns:a16="http://schemas.microsoft.com/office/drawing/2014/main" id="{0B48E5F8-A738-4E3D-9F03-BCE9A7A2C211}"/>
              </a:ext>
            </a:extLst>
          </p:cNvPr>
          <p:cNvCxnSpPr>
            <a:cxnSpLocks/>
          </p:cNvCxnSpPr>
          <p:nvPr/>
        </p:nvCxnSpPr>
        <p:spPr>
          <a:xfrm flipH="1">
            <a:off x="5834417" y="4384802"/>
            <a:ext cx="120383" cy="4803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jl: rechts 15">
            <a:extLst>
              <a:ext uri="{FF2B5EF4-FFF2-40B4-BE49-F238E27FC236}">
                <a16:creationId xmlns:a16="http://schemas.microsoft.com/office/drawing/2014/main" id="{D158A4CE-B32E-4499-8A36-BCC72E24F204}"/>
              </a:ext>
            </a:extLst>
          </p:cNvPr>
          <p:cNvSpPr/>
          <p:nvPr/>
        </p:nvSpPr>
        <p:spPr>
          <a:xfrm>
            <a:off x="6737076" y="4285493"/>
            <a:ext cx="495395"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5" name="Pijl: rechts 84">
            <a:extLst>
              <a:ext uri="{FF2B5EF4-FFF2-40B4-BE49-F238E27FC236}">
                <a16:creationId xmlns:a16="http://schemas.microsoft.com/office/drawing/2014/main" id="{F583CF97-C418-4A40-87E1-A314AB06C25C}"/>
              </a:ext>
            </a:extLst>
          </p:cNvPr>
          <p:cNvSpPr/>
          <p:nvPr/>
        </p:nvSpPr>
        <p:spPr>
          <a:xfrm flipH="1">
            <a:off x="5097205" y="4295041"/>
            <a:ext cx="510901"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Tree>
    <p:extLst>
      <p:ext uri="{BB962C8B-B14F-4D97-AF65-F5344CB8AC3E}">
        <p14:creationId xmlns:p14="http://schemas.microsoft.com/office/powerpoint/2010/main" val="40813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186247" y="2644170"/>
            <a:ext cx="7773971" cy="1569660"/>
          </a:xfrm>
          <a:prstGeom prst="rect">
            <a:avLst/>
          </a:prstGeom>
        </p:spPr>
        <p:txBody>
          <a:bodyPr wrap="square">
            <a:spAutoFit/>
          </a:bodyPr>
          <a:lstStyle/>
          <a:p>
            <a:r>
              <a:rPr lang="nl-NL" sz="2400" u="sng" dirty="0">
                <a:solidFill>
                  <a:schemeClr val="bg1"/>
                </a:solidFill>
                <a:latin typeface="Open Sans" panose="020B0606030504020204" pitchFamily="34" charset="0"/>
              </a:rPr>
              <a:t>Docker</a:t>
            </a:r>
            <a:r>
              <a:rPr lang="nl-NL" sz="2400" dirty="0">
                <a:solidFill>
                  <a:schemeClr val="bg1"/>
                </a:solidFill>
                <a:latin typeface="Open Sans" panose="020B0606030504020204" pitchFamily="34" charset="0"/>
              </a:rPr>
              <a:t> is een open-source </a:t>
            </a:r>
            <a:r>
              <a:rPr lang="nl-NL" sz="2400" dirty="0" err="1">
                <a:solidFill>
                  <a:schemeClr val="bg1"/>
                </a:solidFill>
                <a:latin typeface="Open Sans" panose="020B0606030504020204" pitchFamily="34" charset="0"/>
              </a:rPr>
              <a:t>framework</a:t>
            </a:r>
            <a:r>
              <a:rPr lang="nl-NL" sz="2400" dirty="0">
                <a:solidFill>
                  <a:schemeClr val="bg1"/>
                </a:solidFill>
                <a:latin typeface="Open Sans" panose="020B0606030504020204" pitchFamily="34" charset="0"/>
              </a:rPr>
              <a:t> waarmee het mogelijk wordt een applicatie in een lichtgewicht, verplaatsbare container te verpakken en te executeren als waren het black </a:t>
            </a:r>
            <a:r>
              <a:rPr lang="nl-NL" sz="2400" dirty="0" err="1">
                <a:solidFill>
                  <a:schemeClr val="bg1"/>
                </a:solidFill>
                <a:latin typeface="Open Sans" panose="020B0606030504020204" pitchFamily="34" charset="0"/>
              </a:rPr>
              <a:t>boxes</a:t>
            </a:r>
            <a:r>
              <a:rPr lang="nl-NL" sz="2400" dirty="0">
                <a:solidFill>
                  <a:schemeClr val="bg1"/>
                </a:solidFill>
                <a:latin typeface="Open Sans" panose="020B0606030504020204" pitchFamily="34" charset="0"/>
              </a:rPr>
              <a:t>.</a:t>
            </a:r>
            <a:endParaRPr lang="nl-NL" sz="2400" dirty="0">
              <a:solidFill>
                <a:schemeClr val="bg1"/>
              </a:solidFill>
            </a:endParaRPr>
          </a:p>
        </p:txBody>
      </p:sp>
    </p:spTree>
    <p:extLst>
      <p:ext uri="{BB962C8B-B14F-4D97-AF65-F5344CB8AC3E}">
        <p14:creationId xmlns:p14="http://schemas.microsoft.com/office/powerpoint/2010/main" val="293635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59836D0E-44D6-412C-9961-7EBA19E23789}"/>
              </a:ext>
            </a:extLst>
          </p:cNvPr>
          <p:cNvSpPr/>
          <p:nvPr/>
        </p:nvSpPr>
        <p:spPr>
          <a:xfrm>
            <a:off x="4337196" y="992126"/>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1">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8265" tIns="188265" rIns="188265" bIns="188265" numCol="1" spcCol="1270" anchor="ctr" anchorCtr="0">
            <a:noAutofit/>
          </a:bodyPr>
          <a:lstStyle/>
          <a:p>
            <a:pPr marL="0" lvl="0" indent="0" algn="ctr" defTabSz="1866900">
              <a:lnSpc>
                <a:spcPct val="90000"/>
              </a:lnSpc>
              <a:spcBef>
                <a:spcPct val="0"/>
              </a:spcBef>
              <a:spcAft>
                <a:spcPct val="35000"/>
              </a:spcAft>
              <a:buNone/>
            </a:pPr>
            <a:r>
              <a:rPr lang="en-US" sz="4200" kern="1200" dirty="0"/>
              <a:t>Application</a:t>
            </a:r>
            <a:endParaRPr lang="nl-NL" sz="4200" kern="1200" dirty="0"/>
          </a:p>
        </p:txBody>
      </p:sp>
      <p:sp>
        <p:nvSpPr>
          <p:cNvPr id="4" name="Vrije vorm: vorm 3">
            <a:extLst>
              <a:ext uri="{FF2B5EF4-FFF2-40B4-BE49-F238E27FC236}">
                <a16:creationId xmlns:a16="http://schemas.microsoft.com/office/drawing/2014/main" id="{9D45AD96-B5CA-42C5-B7F2-56917EB393F5}"/>
              </a:ext>
            </a:extLst>
          </p:cNvPr>
          <p:cNvSpPr/>
          <p:nvPr/>
        </p:nvSpPr>
        <p:spPr>
          <a:xfrm>
            <a:off x="4337196" y="2045488"/>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a:t>
            </a:r>
            <a:endParaRPr lang="nl-NL" sz="2900" kern="1200" dirty="0"/>
          </a:p>
        </p:txBody>
      </p:sp>
      <p:sp>
        <p:nvSpPr>
          <p:cNvPr id="5" name="Vrije vorm: vorm 4">
            <a:extLst>
              <a:ext uri="{FF2B5EF4-FFF2-40B4-BE49-F238E27FC236}">
                <a16:creationId xmlns:a16="http://schemas.microsoft.com/office/drawing/2014/main" id="{854D69DE-4745-481A-B685-E9977EC87DB9}"/>
              </a:ext>
            </a:extLst>
          </p:cNvPr>
          <p:cNvSpPr/>
          <p:nvPr/>
        </p:nvSpPr>
        <p:spPr>
          <a:xfrm>
            <a:off x="4337196" y="3098851"/>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p:txBody>
      </p:sp>
      <p:sp>
        <p:nvSpPr>
          <p:cNvPr id="6" name="Vrije vorm: vorm 5">
            <a:extLst>
              <a:ext uri="{FF2B5EF4-FFF2-40B4-BE49-F238E27FC236}">
                <a16:creationId xmlns:a16="http://schemas.microsoft.com/office/drawing/2014/main" id="{2B51BBFB-D75F-49DE-953B-31D0795C05DB}"/>
              </a:ext>
            </a:extLst>
          </p:cNvPr>
          <p:cNvSpPr/>
          <p:nvPr/>
        </p:nvSpPr>
        <p:spPr>
          <a:xfrm>
            <a:off x="4333875" y="4152214"/>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dirty="0"/>
              <a:t>Docker </a:t>
            </a:r>
            <a:r>
              <a:rPr lang="en-US" sz="2900" dirty="0" err="1"/>
              <a:t>proces</a:t>
            </a:r>
            <a:endParaRPr lang="nl-NL" sz="2900" kern="1200"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07261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sp>
        <p:nvSpPr>
          <p:cNvPr id="11" name="Vierkante haak rechts 10">
            <a:extLst>
              <a:ext uri="{FF2B5EF4-FFF2-40B4-BE49-F238E27FC236}">
                <a16:creationId xmlns:a16="http://schemas.microsoft.com/office/drawing/2014/main" id="{163B9DC6-9D3E-4336-910A-D337B46819B9}"/>
              </a:ext>
            </a:extLst>
          </p:cNvPr>
          <p:cNvSpPr/>
          <p:nvPr/>
        </p:nvSpPr>
        <p:spPr>
          <a:xfrm>
            <a:off x="11340553" y="4231758"/>
            <a:ext cx="172930" cy="187133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2894011" cy="658525"/>
          </a:xfrm>
        </p:spPr>
        <p:txBody>
          <a:bodyPr/>
          <a:lstStyle/>
          <a:p>
            <a:r>
              <a:rPr lang="en-US" dirty="0"/>
              <a:t>docker stack</a:t>
            </a:r>
            <a:endParaRPr lang="nl-NL" dirty="0"/>
          </a:p>
        </p:txBody>
      </p:sp>
      <p:sp>
        <p:nvSpPr>
          <p:cNvPr id="15" name="Vrije vorm: vorm 14">
            <a:extLst>
              <a:ext uri="{FF2B5EF4-FFF2-40B4-BE49-F238E27FC236}">
                <a16:creationId xmlns:a16="http://schemas.microsoft.com/office/drawing/2014/main" id="{C62ECABE-7179-497C-8A29-84C965D12D04}"/>
              </a:ext>
            </a:extLst>
          </p:cNvPr>
          <p:cNvSpPr/>
          <p:nvPr/>
        </p:nvSpPr>
        <p:spPr>
          <a:xfrm>
            <a:off x="4333875" y="5219700"/>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(windows/</a:t>
            </a:r>
            <a:r>
              <a:rPr lang="en-US" sz="2900" kern="1200" dirty="0" err="1"/>
              <a:t>linux</a:t>
            </a:r>
            <a:r>
              <a:rPr lang="en-US" sz="2900" kern="1200" dirty="0"/>
              <a:t>)</a:t>
            </a:r>
            <a:endParaRPr lang="nl-NL" sz="2900" kern="1200" dirty="0"/>
          </a:p>
        </p:txBody>
      </p:sp>
    </p:spTree>
    <p:extLst>
      <p:ext uri="{BB962C8B-B14F-4D97-AF65-F5344CB8AC3E}">
        <p14:creationId xmlns:p14="http://schemas.microsoft.com/office/powerpoint/2010/main" val="243029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hoek: afgeronde hoeken 54">
            <a:extLst>
              <a:ext uri="{FF2B5EF4-FFF2-40B4-BE49-F238E27FC236}">
                <a16:creationId xmlns:a16="http://schemas.microsoft.com/office/drawing/2014/main" id="{12159CA1-F6E9-4279-8AA4-4492964DDB63}"/>
              </a:ext>
            </a:extLst>
          </p:cNvPr>
          <p:cNvSpPr/>
          <p:nvPr/>
        </p:nvSpPr>
        <p:spPr>
          <a:xfrm>
            <a:off x="4781943" y="3665410"/>
            <a:ext cx="6373010" cy="2097716"/>
          </a:xfrm>
          <a:prstGeom prst="roundRect">
            <a:avLst>
              <a:gd name="adj" fmla="val 63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3200" dirty="0"/>
              <a:t>Linux </a:t>
            </a:r>
            <a:r>
              <a:rPr lang="nl-NL" sz="3200" dirty="0" err="1"/>
              <a:t>kernel</a:t>
            </a:r>
            <a:endParaRPr lang="nl-NL" sz="3200" dirty="0"/>
          </a:p>
        </p:txBody>
      </p:sp>
      <p:sp>
        <p:nvSpPr>
          <p:cNvPr id="41" name="Rechthoek: afgeronde hoeken 40">
            <a:extLst>
              <a:ext uri="{FF2B5EF4-FFF2-40B4-BE49-F238E27FC236}">
                <a16:creationId xmlns:a16="http://schemas.microsoft.com/office/drawing/2014/main" id="{16501176-1F24-48DD-B1B5-A6E190258858}"/>
              </a:ext>
            </a:extLst>
          </p:cNvPr>
          <p:cNvSpPr/>
          <p:nvPr/>
        </p:nvSpPr>
        <p:spPr>
          <a:xfrm>
            <a:off x="8234193" y="2190968"/>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40" name="Rechthoek: afgeronde hoeken 39">
            <a:extLst>
              <a:ext uri="{FF2B5EF4-FFF2-40B4-BE49-F238E27FC236}">
                <a16:creationId xmlns:a16="http://schemas.microsoft.com/office/drawing/2014/main" id="{EF433A5E-EE7C-428F-BD1E-27BAD31C5BD5}"/>
              </a:ext>
            </a:extLst>
          </p:cNvPr>
          <p:cNvSpPr/>
          <p:nvPr/>
        </p:nvSpPr>
        <p:spPr>
          <a:xfrm>
            <a:off x="4804672" y="2190968"/>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27" name="Rechthoek 26">
            <a:extLst>
              <a:ext uri="{FF2B5EF4-FFF2-40B4-BE49-F238E27FC236}">
                <a16:creationId xmlns:a16="http://schemas.microsoft.com/office/drawing/2014/main" id="{6FF3BD94-2260-4087-A967-9A5215808C3A}"/>
              </a:ext>
            </a:extLst>
          </p:cNvPr>
          <p:cNvSpPr/>
          <p:nvPr/>
        </p:nvSpPr>
        <p:spPr>
          <a:xfrm>
            <a:off x="9625714"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a:t>
            </a:r>
          </a:p>
        </p:txBody>
      </p:sp>
      <p:sp>
        <p:nvSpPr>
          <p:cNvPr id="28" name="Rechthoek 27">
            <a:extLst>
              <a:ext uri="{FF2B5EF4-FFF2-40B4-BE49-F238E27FC236}">
                <a16:creationId xmlns:a16="http://schemas.microsoft.com/office/drawing/2014/main" id="{73F4320C-F2B4-4CBD-B644-4ADE5C2D779D}"/>
              </a:ext>
            </a:extLst>
          </p:cNvPr>
          <p:cNvSpPr/>
          <p:nvPr/>
        </p:nvSpPr>
        <p:spPr>
          <a:xfrm>
            <a:off x="812242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NETWORK</a:t>
            </a:r>
          </a:p>
        </p:txBody>
      </p:sp>
      <p:sp>
        <p:nvSpPr>
          <p:cNvPr id="29" name="Rechthoek 28">
            <a:extLst>
              <a:ext uri="{FF2B5EF4-FFF2-40B4-BE49-F238E27FC236}">
                <a16:creationId xmlns:a16="http://schemas.microsoft.com/office/drawing/2014/main" id="{A247F11D-A9A5-4358-805B-C2AB54267027}"/>
              </a:ext>
            </a:extLst>
          </p:cNvPr>
          <p:cNvSpPr/>
          <p:nvPr/>
        </p:nvSpPr>
        <p:spPr>
          <a:xfrm>
            <a:off x="654470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MEMORY</a:t>
            </a:r>
          </a:p>
        </p:txBody>
      </p:sp>
      <p:sp>
        <p:nvSpPr>
          <p:cNvPr id="30" name="Rechthoek 29">
            <a:extLst>
              <a:ext uri="{FF2B5EF4-FFF2-40B4-BE49-F238E27FC236}">
                <a16:creationId xmlns:a16="http://schemas.microsoft.com/office/drawing/2014/main" id="{077C2D8C-EC89-4FA9-8E04-08A35E351956}"/>
              </a:ext>
            </a:extLst>
          </p:cNvPr>
          <p:cNvSpPr/>
          <p:nvPr/>
        </p:nvSpPr>
        <p:spPr>
          <a:xfrm>
            <a:off x="4962596"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CPU</a:t>
            </a:r>
          </a:p>
        </p:txBody>
      </p:sp>
      <p:sp>
        <p:nvSpPr>
          <p:cNvPr id="31" name="Rechthoek 30">
            <a:extLst>
              <a:ext uri="{FF2B5EF4-FFF2-40B4-BE49-F238E27FC236}">
                <a16:creationId xmlns:a16="http://schemas.microsoft.com/office/drawing/2014/main" id="{00CDA630-65A4-452C-AB9A-6910FB05BAAE}"/>
              </a:ext>
            </a:extLst>
          </p:cNvPr>
          <p:cNvSpPr/>
          <p:nvPr/>
        </p:nvSpPr>
        <p:spPr>
          <a:xfrm>
            <a:off x="7001755" y="2913982"/>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2" name="Rechthoek 31">
            <a:extLst>
              <a:ext uri="{FF2B5EF4-FFF2-40B4-BE49-F238E27FC236}">
                <a16:creationId xmlns:a16="http://schemas.microsoft.com/office/drawing/2014/main" id="{51BEA463-49BC-41F7-A597-E9511213D2E1}"/>
              </a:ext>
            </a:extLst>
          </p:cNvPr>
          <p:cNvSpPr/>
          <p:nvPr/>
        </p:nvSpPr>
        <p:spPr>
          <a:xfrm>
            <a:off x="6321045" y="2913982"/>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3" name="Rechthoek 32">
            <a:extLst>
              <a:ext uri="{FF2B5EF4-FFF2-40B4-BE49-F238E27FC236}">
                <a16:creationId xmlns:a16="http://schemas.microsoft.com/office/drawing/2014/main" id="{56B55DF2-C110-40CC-B5B2-F34C372D6BEA}"/>
              </a:ext>
            </a:extLst>
          </p:cNvPr>
          <p:cNvSpPr/>
          <p:nvPr/>
        </p:nvSpPr>
        <p:spPr>
          <a:xfrm>
            <a:off x="5606633" y="2913982"/>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4" name="Rechthoek 33">
            <a:extLst>
              <a:ext uri="{FF2B5EF4-FFF2-40B4-BE49-F238E27FC236}">
                <a16:creationId xmlns:a16="http://schemas.microsoft.com/office/drawing/2014/main" id="{B081B5A6-B5AE-4343-A0DA-F9AC1CB024F6}"/>
              </a:ext>
            </a:extLst>
          </p:cNvPr>
          <p:cNvSpPr/>
          <p:nvPr/>
        </p:nvSpPr>
        <p:spPr>
          <a:xfrm>
            <a:off x="4890235" y="2913982"/>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36" name="Rechthoek 35">
            <a:extLst>
              <a:ext uri="{FF2B5EF4-FFF2-40B4-BE49-F238E27FC236}">
                <a16:creationId xmlns:a16="http://schemas.microsoft.com/office/drawing/2014/main" id="{8CDE85FE-D598-4E88-902A-168521B7C15A}"/>
              </a:ext>
            </a:extLst>
          </p:cNvPr>
          <p:cNvSpPr/>
          <p:nvPr/>
        </p:nvSpPr>
        <p:spPr>
          <a:xfrm>
            <a:off x="10506117" y="2953855"/>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7" name="Rechthoek 36">
            <a:extLst>
              <a:ext uri="{FF2B5EF4-FFF2-40B4-BE49-F238E27FC236}">
                <a16:creationId xmlns:a16="http://schemas.microsoft.com/office/drawing/2014/main" id="{B17B137C-5176-4025-9670-522D37B40F5B}"/>
              </a:ext>
            </a:extLst>
          </p:cNvPr>
          <p:cNvSpPr/>
          <p:nvPr/>
        </p:nvSpPr>
        <p:spPr>
          <a:xfrm>
            <a:off x="9825407" y="2953855"/>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8" name="Rechthoek 37">
            <a:extLst>
              <a:ext uri="{FF2B5EF4-FFF2-40B4-BE49-F238E27FC236}">
                <a16:creationId xmlns:a16="http://schemas.microsoft.com/office/drawing/2014/main" id="{B492D086-DC59-4BD7-AE5F-D6FD0F3F8147}"/>
              </a:ext>
            </a:extLst>
          </p:cNvPr>
          <p:cNvSpPr/>
          <p:nvPr/>
        </p:nvSpPr>
        <p:spPr>
          <a:xfrm>
            <a:off x="9110995" y="2953855"/>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9" name="Rechthoek 38">
            <a:extLst>
              <a:ext uri="{FF2B5EF4-FFF2-40B4-BE49-F238E27FC236}">
                <a16:creationId xmlns:a16="http://schemas.microsoft.com/office/drawing/2014/main" id="{064909BB-F919-4020-8C09-55D5872171F9}"/>
              </a:ext>
            </a:extLst>
          </p:cNvPr>
          <p:cNvSpPr/>
          <p:nvPr/>
        </p:nvSpPr>
        <p:spPr>
          <a:xfrm>
            <a:off x="8394597" y="2953855"/>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42" name="Rechthoek 41">
            <a:extLst>
              <a:ext uri="{FF2B5EF4-FFF2-40B4-BE49-F238E27FC236}">
                <a16:creationId xmlns:a16="http://schemas.microsoft.com/office/drawing/2014/main" id="{39BD4C43-F810-48FD-B1FE-54D952C16EDA}"/>
              </a:ext>
            </a:extLst>
          </p:cNvPr>
          <p:cNvSpPr/>
          <p:nvPr/>
        </p:nvSpPr>
        <p:spPr>
          <a:xfrm>
            <a:off x="4962596" y="366541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3" name="Rechthoek 42">
            <a:extLst>
              <a:ext uri="{FF2B5EF4-FFF2-40B4-BE49-F238E27FC236}">
                <a16:creationId xmlns:a16="http://schemas.microsoft.com/office/drawing/2014/main" id="{768D90CA-B534-467F-B545-E0BACC37E79E}"/>
              </a:ext>
            </a:extLst>
          </p:cNvPr>
          <p:cNvSpPr/>
          <p:nvPr/>
        </p:nvSpPr>
        <p:spPr>
          <a:xfrm>
            <a:off x="5543734" y="367355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8" name="Rechthoek 47">
            <a:extLst>
              <a:ext uri="{FF2B5EF4-FFF2-40B4-BE49-F238E27FC236}">
                <a16:creationId xmlns:a16="http://schemas.microsoft.com/office/drawing/2014/main" id="{F3FC473C-DFAE-4260-A6BD-B032FF29B8AC}"/>
              </a:ext>
            </a:extLst>
          </p:cNvPr>
          <p:cNvSpPr/>
          <p:nvPr/>
        </p:nvSpPr>
        <p:spPr>
          <a:xfrm>
            <a:off x="6540316" y="367355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49" name="Rechthoek 48">
            <a:extLst>
              <a:ext uri="{FF2B5EF4-FFF2-40B4-BE49-F238E27FC236}">
                <a16:creationId xmlns:a16="http://schemas.microsoft.com/office/drawing/2014/main" id="{A785D212-A94E-4221-A7CF-B05EFE358917}"/>
              </a:ext>
            </a:extLst>
          </p:cNvPr>
          <p:cNvSpPr/>
          <p:nvPr/>
        </p:nvSpPr>
        <p:spPr>
          <a:xfrm>
            <a:off x="7121454" y="368169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50" name="Rechthoek 49">
            <a:extLst>
              <a:ext uri="{FF2B5EF4-FFF2-40B4-BE49-F238E27FC236}">
                <a16:creationId xmlns:a16="http://schemas.microsoft.com/office/drawing/2014/main" id="{E14B50AB-F78D-4734-938D-4D468C509684}"/>
              </a:ext>
            </a:extLst>
          </p:cNvPr>
          <p:cNvSpPr/>
          <p:nvPr/>
        </p:nvSpPr>
        <p:spPr>
          <a:xfrm>
            <a:off x="8122422" y="3673550"/>
            <a:ext cx="635888"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1" name="Rechthoek 50">
            <a:extLst>
              <a:ext uri="{FF2B5EF4-FFF2-40B4-BE49-F238E27FC236}">
                <a16:creationId xmlns:a16="http://schemas.microsoft.com/office/drawing/2014/main" id="{057C5735-4A9D-404B-A539-3D842DDF4F57}"/>
              </a:ext>
            </a:extLst>
          </p:cNvPr>
          <p:cNvSpPr/>
          <p:nvPr/>
        </p:nvSpPr>
        <p:spPr>
          <a:xfrm>
            <a:off x="8743988" y="3674268"/>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2" name="Rechthoek 51">
            <a:extLst>
              <a:ext uri="{FF2B5EF4-FFF2-40B4-BE49-F238E27FC236}">
                <a16:creationId xmlns:a16="http://schemas.microsoft.com/office/drawing/2014/main" id="{C1C2BD38-2BEE-4E5E-AB5E-7115EAD38550}"/>
              </a:ext>
            </a:extLst>
          </p:cNvPr>
          <p:cNvSpPr/>
          <p:nvPr/>
        </p:nvSpPr>
        <p:spPr>
          <a:xfrm>
            <a:off x="9625714" y="3688557"/>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IO</a:t>
            </a:r>
          </a:p>
        </p:txBody>
      </p:sp>
      <p:sp>
        <p:nvSpPr>
          <p:cNvPr id="53" name="Rechthoek 52">
            <a:extLst>
              <a:ext uri="{FF2B5EF4-FFF2-40B4-BE49-F238E27FC236}">
                <a16:creationId xmlns:a16="http://schemas.microsoft.com/office/drawing/2014/main" id="{FA81610B-06D4-40B9-BC10-9DF77A5FD35F}"/>
              </a:ext>
            </a:extLst>
          </p:cNvPr>
          <p:cNvSpPr/>
          <p:nvPr/>
        </p:nvSpPr>
        <p:spPr>
          <a:xfrm>
            <a:off x="10206852" y="3684665"/>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58" name="Titel 4">
            <a:extLst>
              <a:ext uri="{FF2B5EF4-FFF2-40B4-BE49-F238E27FC236}">
                <a16:creationId xmlns:a16="http://schemas.microsoft.com/office/drawing/2014/main" id="{3754932C-58F9-42C6-9311-B59F7B3D11C6}"/>
              </a:ext>
            </a:extLst>
          </p:cNvPr>
          <p:cNvSpPr>
            <a:spLocks noGrp="1"/>
          </p:cNvSpPr>
          <p:nvPr>
            <p:ph type="title"/>
          </p:nvPr>
        </p:nvSpPr>
        <p:spPr>
          <a:xfrm>
            <a:off x="304046" y="1415495"/>
            <a:ext cx="3630280" cy="658525"/>
          </a:xfrm>
        </p:spPr>
        <p:txBody>
          <a:bodyPr/>
          <a:lstStyle/>
          <a:p>
            <a:r>
              <a:rPr lang="en-US" dirty="0"/>
              <a:t>UNDER THE HOOD</a:t>
            </a:r>
            <a:endParaRPr lang="nl-NL" dirty="0"/>
          </a:p>
        </p:txBody>
      </p:sp>
    </p:spTree>
    <p:extLst>
      <p:ext uri="{BB962C8B-B14F-4D97-AF65-F5344CB8AC3E}">
        <p14:creationId xmlns:p14="http://schemas.microsoft.com/office/powerpoint/2010/main" val="40661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die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18" name="Rechthoek 17">
            <a:extLst>
              <a:ext uri="{FF2B5EF4-FFF2-40B4-BE49-F238E27FC236}">
                <a16:creationId xmlns:a16="http://schemas.microsoft.com/office/drawing/2014/main" id="{D07E4430-6B35-4D08-B8EA-D2694A2AD70D}"/>
              </a:ext>
            </a:extLst>
          </p:cNvPr>
          <p:cNvSpPr/>
          <p:nvPr/>
        </p:nvSpPr>
        <p:spPr>
          <a:xfrm>
            <a:off x="4336148" y="5042602"/>
            <a:ext cx="7293204" cy="461665"/>
          </a:xfrm>
          <a:prstGeom prst="rect">
            <a:avLst/>
          </a:prstGeom>
        </p:spPr>
        <p:txBody>
          <a:bodyPr wrap="square">
            <a:spAutoFit/>
          </a:bodyPr>
          <a:lstStyle/>
          <a:p>
            <a:r>
              <a:rPr lang="nl-NL" sz="2400" dirty="0">
                <a:solidFill>
                  <a:schemeClr val="bg1"/>
                </a:solidFill>
                <a:latin typeface="Open Sans" panose="020B0606030504020204" pitchFamily="34" charset="0"/>
              </a:rPr>
              <a:t>Een container is een ‘lichtgewicht VM’</a:t>
            </a:r>
          </a:p>
        </p:txBody>
      </p:sp>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2007253770"/>
              </p:ext>
            </p:extLst>
          </p:nvPr>
        </p:nvGraphicFramePr>
        <p:xfrm>
          <a:off x="4333875" y="990600"/>
          <a:ext cx="6351846"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ierkante haak rechts 18">
            <a:extLst>
              <a:ext uri="{FF2B5EF4-FFF2-40B4-BE49-F238E27FC236}">
                <a16:creationId xmlns:a16="http://schemas.microsoft.com/office/drawing/2014/main" id="{7EBFCBD7-EC80-41B8-913A-5B2157F2D277}"/>
              </a:ext>
            </a:extLst>
          </p:cNvPr>
          <p:cNvSpPr/>
          <p:nvPr/>
        </p:nvSpPr>
        <p:spPr>
          <a:xfrm>
            <a:off x="11285133" y="1744758"/>
            <a:ext cx="161475" cy="261918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1886427469"/>
              </p:ext>
            </p:extLst>
          </p:nvPr>
        </p:nvGraphicFramePr>
        <p:xfrm>
          <a:off x="4333875" y="4572000"/>
          <a:ext cx="6351846"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0893722" y="4572000"/>
            <a:ext cx="161475"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304046" y="1415495"/>
            <a:ext cx="2894011" cy="658525"/>
          </a:xfrm>
        </p:spPr>
        <p:txBody>
          <a:bodyPr/>
          <a:lstStyle/>
          <a:p>
            <a:r>
              <a:rPr lang="en-US" dirty="0"/>
              <a:t>in </a:t>
            </a:r>
            <a:r>
              <a:rPr lang="en-US" dirty="0" err="1"/>
              <a:t>meer</a:t>
            </a:r>
            <a:r>
              <a:rPr lang="en-US" dirty="0"/>
              <a:t> detail</a:t>
            </a:r>
            <a:endParaRPr lang="nl-NL" dirty="0"/>
          </a:p>
        </p:txBody>
      </p:sp>
      <p:sp>
        <p:nvSpPr>
          <p:cNvPr id="8" name="Vierkante haak rechts 7">
            <a:extLst>
              <a:ext uri="{FF2B5EF4-FFF2-40B4-BE49-F238E27FC236}">
                <a16:creationId xmlns:a16="http://schemas.microsoft.com/office/drawing/2014/main" id="{C3BF0FF1-FE62-43B4-A8D1-F31B99ACF4A3}"/>
              </a:ext>
            </a:extLst>
          </p:cNvPr>
          <p:cNvSpPr/>
          <p:nvPr/>
        </p:nvSpPr>
        <p:spPr>
          <a:xfrm>
            <a:off x="10904689" y="2349795"/>
            <a:ext cx="161475" cy="2014146"/>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image</a:t>
            </a:r>
            <a:endParaRPr lang="nl-NL" dirty="0"/>
          </a:p>
        </p:txBody>
      </p:sp>
      <p:sp>
        <p:nvSpPr>
          <p:cNvPr id="2" name="Tekstvak 1">
            <a:extLst>
              <a:ext uri="{FF2B5EF4-FFF2-40B4-BE49-F238E27FC236}">
                <a16:creationId xmlns:a16="http://schemas.microsoft.com/office/drawing/2014/main" id="{0A8593BD-AEE4-4C4F-8E0D-A55E04CA3C33}"/>
              </a:ext>
            </a:extLst>
          </p:cNvPr>
          <p:cNvSpPr txBox="1"/>
          <p:nvPr/>
        </p:nvSpPr>
        <p:spPr>
          <a:xfrm>
            <a:off x="11055197" y="4304570"/>
            <a:ext cx="1071960" cy="338554"/>
          </a:xfrm>
          <a:prstGeom prst="rect">
            <a:avLst/>
          </a:prstGeom>
          <a:noFill/>
        </p:spPr>
        <p:txBody>
          <a:bodyPr wrap="none" rtlCol="0">
            <a:spAutoFit/>
          </a:bodyPr>
          <a:lstStyle/>
          <a:p>
            <a:r>
              <a:rPr lang="nl-NL" sz="1600" dirty="0"/>
              <a:t>“</a:t>
            </a:r>
            <a:r>
              <a:rPr lang="nl-NL" sz="1600" dirty="0" err="1"/>
              <a:t>stateless</a:t>
            </a:r>
            <a:r>
              <a:rPr lang="nl-NL" sz="1600" dirty="0"/>
              <a:t>”</a:t>
            </a:r>
          </a:p>
        </p:txBody>
      </p:sp>
      <p:sp>
        <p:nvSpPr>
          <p:cNvPr id="15" name="Vierkante haak rechts 14">
            <a:extLst>
              <a:ext uri="{FF2B5EF4-FFF2-40B4-BE49-F238E27FC236}">
                <a16:creationId xmlns:a16="http://schemas.microsoft.com/office/drawing/2014/main" id="{687EF044-A857-452F-ADAE-13E76347558F}"/>
              </a:ext>
            </a:extLst>
          </p:cNvPr>
          <p:cNvSpPr/>
          <p:nvPr/>
        </p:nvSpPr>
        <p:spPr>
          <a:xfrm>
            <a:off x="11282470" y="990600"/>
            <a:ext cx="161475" cy="6477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state</a:t>
            </a:r>
            <a:endParaRPr lang="nl-NL" dirty="0"/>
          </a:p>
        </p:txBody>
      </p:sp>
    </p:spTree>
    <p:extLst>
      <p:ext uri="{BB962C8B-B14F-4D97-AF65-F5344CB8AC3E}">
        <p14:creationId xmlns:p14="http://schemas.microsoft.com/office/powerpoint/2010/main" val="287227688"/>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2619</Words>
  <Application>Microsoft Office PowerPoint</Application>
  <PresentationFormat>Breedbeeld</PresentationFormat>
  <Paragraphs>378</Paragraphs>
  <Slides>36</Slides>
  <Notes>27</Notes>
  <HiddenSlides>7</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36</vt:i4>
      </vt:variant>
    </vt:vector>
  </HeadingPairs>
  <TitlesOfParts>
    <vt:vector size="43" baseType="lpstr">
      <vt:lpstr>Arial</vt:lpstr>
      <vt:lpstr>Calibri</vt:lpstr>
      <vt:lpstr>Helvetica</vt:lpstr>
      <vt:lpstr>inherit</vt:lpstr>
      <vt:lpstr>Open Sans</vt:lpstr>
      <vt:lpstr>PT Sans</vt:lpstr>
      <vt:lpstr>Kantoorthema</vt:lpstr>
      <vt:lpstr>PowerPoint-presentatie</vt:lpstr>
      <vt:lpstr>PowerPoint-presentatie</vt:lpstr>
      <vt:lpstr>PowerPoint-presentatie</vt:lpstr>
      <vt:lpstr>Docker : the game changer!</vt:lpstr>
      <vt:lpstr>PowerPoint-presentatie</vt:lpstr>
      <vt:lpstr>docker stack</vt:lpstr>
      <vt:lpstr>UNDER THE HOOD</vt:lpstr>
      <vt:lpstr>PowerPoint-presentatie</vt:lpstr>
      <vt:lpstr>in meer detail</vt:lpstr>
      <vt:lpstr>Limitations of the cloud</vt:lpstr>
      <vt:lpstr>Containers could solve this</vt:lpstr>
      <vt:lpstr>Ervaringen Met Docker</vt:lpstr>
      <vt:lpstr>Installeren docker op windows</vt:lpstr>
      <vt:lpstr>demo</vt:lpstr>
      <vt:lpstr>Bouw je eigen images  </vt:lpstr>
      <vt:lpstr>Wat is de toegevoegde waarde van docker voor een javaan?</vt:lpstr>
      <vt:lpstr>Met java hadden we al</vt:lpstr>
      <vt:lpstr>PowerPoint-presentatie</vt:lpstr>
      <vt:lpstr>vanuit het veld</vt:lpstr>
      <vt:lpstr>Impact docker op development process</vt:lpstr>
      <vt:lpstr>Upstream impact :  van …</vt:lpstr>
      <vt:lpstr>Upstream impact :  … naar</vt:lpstr>
      <vt:lpstr>Docker ondersteuning development</vt:lpstr>
      <vt:lpstr>Het combineren van containers</vt:lpstr>
      <vt:lpstr>Impact downstream – higher level tests local</vt:lpstr>
      <vt:lpstr>PowerPoint-presentatie</vt:lpstr>
      <vt:lpstr>docker &amp; future (cloud) development</vt:lpstr>
      <vt:lpstr>MANAGED CONTAINER PLATFORM</vt:lpstr>
      <vt:lpstr>Wrap up</vt:lpstr>
      <vt:lpstr>links</vt:lpstr>
      <vt:lpstr>Alternatief:  docker on Wsl2</vt:lpstr>
      <vt:lpstr>MANAGED CONTAINER PLATFORM</vt:lpstr>
      <vt:lpstr>kubernetes</vt:lpstr>
      <vt:lpstr>PowerPoint-presentatie</vt:lpstr>
      <vt:lpstr>Toepassingen</vt:lpstr>
      <vt:lpstr>IT IS NOT A 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2020-02-24T20:42:27Z</dcterms:modified>
</cp:coreProperties>
</file>